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410" r:id="rId5"/>
    <p:sldId id="411" r:id="rId6"/>
    <p:sldId id="413" r:id="rId7"/>
    <p:sldId id="412" r:id="rId8"/>
    <p:sldId id="414" r:id="rId9"/>
    <p:sldId id="415" r:id="rId10"/>
    <p:sldId id="416" r:id="rId11"/>
    <p:sldId id="418" r:id="rId12"/>
    <p:sldId id="417" r:id="rId13"/>
    <p:sldId id="419" r:id="rId14"/>
    <p:sldId id="420" r:id="rId15"/>
    <p:sldId id="42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437"/>
    <p:restoredTop sz="91518"/>
  </p:normalViewPr>
  <p:slideViewPr>
    <p:cSldViewPr snapToGrid="0" snapToObjects="1">
      <p:cViewPr varScale="1">
        <p:scale>
          <a:sx n="146" d="100"/>
          <a:sy n="146" d="100"/>
        </p:scale>
        <p:origin x="127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7D193-3475-2545-BEA8-940E783199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D7DD86-17E0-1041-9468-759ACD7A2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943FC8-C352-A849-8672-D065B5406E31}"/>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316FB7E3-893C-9149-B9DF-BF9A9AFD94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A47DC-98DF-FD48-A065-FD630A0AAC1E}"/>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3924622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0DA52-6463-D245-AF7E-049CE4AB39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F1306F-C780-BC40-9E8E-A882FB27A75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CB115B-57D2-6941-A6A8-B3CD97C75237}"/>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BD2FA671-1769-4F46-BF5A-0E9DC1E7ED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84F32F-A813-4A4B-B7F5-50C76789A9EA}"/>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49248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AB89EF-2EB3-3244-8BA6-30332D8134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086D15-660B-C64C-8964-6F7F6978ECA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EE21B-41E7-6246-BE6C-18E9668970A7}"/>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69B82652-5FEB-EA4B-8083-316857DE0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F79705-6F66-4B4F-A065-931260C09990}"/>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3156265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A984E-F570-4148-9F71-87EF335A2E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292870-5315-8A48-B552-6DBFF4CEB74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01EAE3-FC74-7E43-8E3E-A084E0736066}"/>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0B93336B-3E9F-6649-B0A0-74EFF25B3E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B5A535-FF70-7940-B56E-9F260A2B8A27}"/>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3077025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76E9F-AB56-CB4E-9BB3-B6FD3BF386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90875B-89C6-F242-8AAC-F392CA947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9A74833-1CBE-E541-9EA9-B8E0B130D3D6}"/>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8261D1AA-83A3-1544-8D79-288AE8CB9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38337-5236-C243-95B4-455C820F8CCD}"/>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3293066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C1BF-8639-9447-A31F-088143FC2F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9D155C-F12F-944E-B5F5-81073ECED4D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9B0CCF-2238-9142-92FF-433417AC9C1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5F4AB9-4A78-0B4E-BAE4-13090ECD1355}"/>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6" name="Footer Placeholder 5">
            <a:extLst>
              <a:ext uri="{FF2B5EF4-FFF2-40B4-BE49-F238E27FC236}">
                <a16:creationId xmlns:a16="http://schemas.microsoft.com/office/drawing/2014/main" id="{2E74277F-BFB6-114B-A313-460FA27ADC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8C6FB1-7F52-8F4D-B830-010F17A92B16}"/>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730106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DD480-781C-D040-8096-A7E2616C4D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B94A30C-B3E6-8840-B2DF-75D492AB93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60365D6-35CE-B342-8862-FDF894BE59A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958757-7BD1-7248-83FB-8B17C0236D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931E917-4161-5240-B3F6-54D14BE51E3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89A061-F9C9-084F-8E87-03C38FFD454B}"/>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8" name="Footer Placeholder 7">
            <a:extLst>
              <a:ext uri="{FF2B5EF4-FFF2-40B4-BE49-F238E27FC236}">
                <a16:creationId xmlns:a16="http://schemas.microsoft.com/office/drawing/2014/main" id="{84A978F1-F072-4E4B-A7C2-BDB2CEB507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E8F4E8-1886-0541-AF34-842C255B18E6}"/>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912710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9331E-E493-7E44-9B0B-9D42F813CE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C0920A-D817-2C4A-9F25-62B05946400F}"/>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4" name="Footer Placeholder 3">
            <a:extLst>
              <a:ext uri="{FF2B5EF4-FFF2-40B4-BE49-F238E27FC236}">
                <a16:creationId xmlns:a16="http://schemas.microsoft.com/office/drawing/2014/main" id="{40BA47E5-86E5-5745-B86A-245446A1CE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CAAEAF-51DE-4A4F-8B4E-836A5707277D}"/>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2778034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CB80B1-E034-2A47-9BA2-DFBCB9940B28}"/>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3" name="Footer Placeholder 2">
            <a:extLst>
              <a:ext uri="{FF2B5EF4-FFF2-40B4-BE49-F238E27FC236}">
                <a16:creationId xmlns:a16="http://schemas.microsoft.com/office/drawing/2014/main" id="{8ACDACD1-2980-7C42-B605-1A64BF7AAB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C9C80C-D982-6147-9BF6-652DB93459B1}"/>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2388485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D2D37-06A6-EF49-9967-3C33ED1990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B486641-B698-F94A-A93C-9E3B26F7DF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B6BB68-613E-3342-A53D-4976A4854D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3C0FA94-6A82-4F49-9FC4-B1611B9A7541}"/>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6" name="Footer Placeholder 5">
            <a:extLst>
              <a:ext uri="{FF2B5EF4-FFF2-40B4-BE49-F238E27FC236}">
                <a16:creationId xmlns:a16="http://schemas.microsoft.com/office/drawing/2014/main" id="{156C7F5E-ED68-254A-BD93-1ADD188E81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46FF0E-96C6-0941-9E1E-BE41FB11D92D}"/>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1674492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51572-9DA2-4940-BA15-109A0B45EA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66C4AE-D9F4-0047-83CA-B3B3DA59B3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FD34C8-A018-024C-916E-31074566EF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3BFC3E-17C2-BE4E-B299-DF8DEBEFE126}"/>
              </a:ext>
            </a:extLst>
          </p:cNvPr>
          <p:cNvSpPr>
            <a:spLocks noGrp="1"/>
          </p:cNvSpPr>
          <p:nvPr>
            <p:ph type="dt" sz="half" idx="10"/>
          </p:nvPr>
        </p:nvSpPr>
        <p:spPr/>
        <p:txBody>
          <a:bodyPr/>
          <a:lstStyle/>
          <a:p>
            <a:fld id="{2FFD9691-9822-4148-8FF8-1515C36996B9}" type="datetimeFigureOut">
              <a:rPr lang="en-US" smtClean="0"/>
              <a:t>6/10/19</a:t>
            </a:fld>
            <a:endParaRPr lang="en-US"/>
          </a:p>
        </p:txBody>
      </p:sp>
      <p:sp>
        <p:nvSpPr>
          <p:cNvPr id="6" name="Footer Placeholder 5">
            <a:extLst>
              <a:ext uri="{FF2B5EF4-FFF2-40B4-BE49-F238E27FC236}">
                <a16:creationId xmlns:a16="http://schemas.microsoft.com/office/drawing/2014/main" id="{93C6076B-09BE-C74A-95EF-59E7BBE72B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ECCFD5-2998-3E4B-AE36-46A45C430736}"/>
              </a:ext>
            </a:extLst>
          </p:cNvPr>
          <p:cNvSpPr>
            <a:spLocks noGrp="1"/>
          </p:cNvSpPr>
          <p:nvPr>
            <p:ph type="sldNum" sz="quarter" idx="12"/>
          </p:nvPr>
        </p:nvSpPr>
        <p:spPr/>
        <p:txBody>
          <a:bodyPr/>
          <a:lstStyle/>
          <a:p>
            <a:fld id="{635B4039-E05A-3C4F-A1A0-B61B1803CF67}" type="slidenum">
              <a:rPr lang="en-US" smtClean="0"/>
              <a:t>‹#›</a:t>
            </a:fld>
            <a:endParaRPr lang="en-US"/>
          </a:p>
        </p:txBody>
      </p:sp>
    </p:spTree>
    <p:extLst>
      <p:ext uri="{BB962C8B-B14F-4D97-AF65-F5344CB8AC3E}">
        <p14:creationId xmlns:p14="http://schemas.microsoft.com/office/powerpoint/2010/main" val="666768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BBBDF8-7A2F-7840-A118-4118962B71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04A807-B3B6-224B-A33A-A1CCAB6DCC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E2DB14-C314-1344-A5AE-9007B328C5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FD9691-9822-4148-8FF8-1515C36996B9}" type="datetimeFigureOut">
              <a:rPr lang="en-US" smtClean="0"/>
              <a:t>6/10/19</a:t>
            </a:fld>
            <a:endParaRPr lang="en-US"/>
          </a:p>
        </p:txBody>
      </p:sp>
      <p:sp>
        <p:nvSpPr>
          <p:cNvPr id="5" name="Footer Placeholder 4">
            <a:extLst>
              <a:ext uri="{FF2B5EF4-FFF2-40B4-BE49-F238E27FC236}">
                <a16:creationId xmlns:a16="http://schemas.microsoft.com/office/drawing/2014/main" id="{49B998ED-485E-FB40-8437-ED984809BA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DA7416-89DF-5B43-9FF6-BF8DA41CA7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5B4039-E05A-3C4F-A1A0-B61B1803CF67}" type="slidenum">
              <a:rPr lang="en-US" smtClean="0"/>
              <a:t>‹#›</a:t>
            </a:fld>
            <a:endParaRPr lang="en-US"/>
          </a:p>
        </p:txBody>
      </p:sp>
    </p:spTree>
    <p:extLst>
      <p:ext uri="{BB962C8B-B14F-4D97-AF65-F5344CB8AC3E}">
        <p14:creationId xmlns:p14="http://schemas.microsoft.com/office/powerpoint/2010/main" val="2205995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Standard_deviation#cite_note-StatNotes-1" TargetMode="External"/><Relationship Id="rId3" Type="http://schemas.openxmlformats.org/officeDocument/2006/relationships/image" Target="../media/image3.tiff"/><Relationship Id="rId7" Type="http://schemas.openxmlformats.org/officeDocument/2006/relationships/hyperlink" Target="https://en.wikipedia.org/wiki/Statistical_dispersion"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en.wikipedia.org/wiki/S" TargetMode="External"/><Relationship Id="rId11" Type="http://schemas.openxmlformats.org/officeDocument/2006/relationships/image" Target="../media/image5.tiff"/><Relationship Id="rId5" Type="http://schemas.openxmlformats.org/officeDocument/2006/relationships/hyperlink" Target="https://en.wikipedia.org/wiki/Sigma" TargetMode="External"/><Relationship Id="rId10" Type="http://schemas.openxmlformats.org/officeDocument/2006/relationships/image" Target="../media/image4.tiff"/><Relationship Id="rId4" Type="http://schemas.openxmlformats.org/officeDocument/2006/relationships/hyperlink" Target="https://en.wikipedia.org/wiki/Statistics" TargetMode="External"/><Relationship Id="rId9" Type="http://schemas.openxmlformats.org/officeDocument/2006/relationships/hyperlink" Target="https://en.wikipedia.org/wiki/Mea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565C0-2CD5-7C4A-AA7A-2587131DC5D9}"/>
              </a:ext>
            </a:extLst>
          </p:cNvPr>
          <p:cNvSpPr>
            <a:spLocks noGrp="1"/>
          </p:cNvSpPr>
          <p:nvPr>
            <p:ph type="ctrTitle"/>
          </p:nvPr>
        </p:nvSpPr>
        <p:spPr>
          <a:xfrm>
            <a:off x="609600" y="0"/>
            <a:ext cx="10972800" cy="2387600"/>
          </a:xfrm>
        </p:spPr>
        <p:txBody>
          <a:bodyPr>
            <a:normAutofit fontScale="90000"/>
          </a:bodyPr>
          <a:lstStyle/>
          <a:p>
            <a:r>
              <a:rPr lang="en-US" b="1" dirty="0">
                <a:latin typeface="+mn-lt"/>
              </a:rPr>
              <a:t>Welcome to the Understanding the Statistics of Sea Level Rise Course</a:t>
            </a:r>
          </a:p>
        </p:txBody>
      </p:sp>
      <p:sp>
        <p:nvSpPr>
          <p:cNvPr id="3" name="Subtitle 2">
            <a:extLst>
              <a:ext uri="{FF2B5EF4-FFF2-40B4-BE49-F238E27FC236}">
                <a16:creationId xmlns:a16="http://schemas.microsoft.com/office/drawing/2014/main" id="{58DAC68B-DA91-6B44-8C86-60B5DA3516DD}"/>
              </a:ext>
            </a:extLst>
          </p:cNvPr>
          <p:cNvSpPr>
            <a:spLocks noGrp="1"/>
          </p:cNvSpPr>
          <p:nvPr>
            <p:ph type="subTitle" idx="1"/>
          </p:nvPr>
        </p:nvSpPr>
        <p:spPr>
          <a:xfrm>
            <a:off x="609600" y="2957513"/>
            <a:ext cx="10972800" cy="3657600"/>
          </a:xfrm>
        </p:spPr>
        <p:txBody>
          <a:bodyPr>
            <a:normAutofit/>
          </a:bodyPr>
          <a:lstStyle/>
          <a:p>
            <a:pPr algn="l"/>
            <a:r>
              <a:rPr lang="en-US" b="1" dirty="0"/>
              <a:t>GOAL:</a:t>
            </a:r>
            <a:r>
              <a:rPr lang="en-US" dirty="0"/>
              <a:t> By the end of this course, you should have a strong understanding of key statistical concepts and how they relate to the issue of sea level rise (SLR).  This understanding should help you to make sense of climate data and other technical information as you formulate opinions and deliberate with others on what action we should (or should not) take in our own communities to respond to climate change and other issues.</a:t>
            </a:r>
          </a:p>
          <a:p>
            <a:pPr algn="l"/>
            <a:endParaRPr lang="en-US" dirty="0"/>
          </a:p>
          <a:p>
            <a:pPr algn="l"/>
            <a:r>
              <a:rPr lang="en-US" b="1" dirty="0"/>
              <a:t>TOOL: </a:t>
            </a:r>
            <a:r>
              <a:rPr lang="en-US" dirty="0"/>
              <a:t>In order to achieve this goal, we will explore SLR in the fictitious coastal community of Seaton. While Seaton is made up, the SLR issues it is grappling with are not so different than those faced by coastal communities around the world.</a:t>
            </a:r>
            <a:endParaRPr lang="en-US" b="1" dirty="0"/>
          </a:p>
        </p:txBody>
      </p:sp>
      <p:sp>
        <p:nvSpPr>
          <p:cNvPr id="4" name="Rounded Rectangle 3">
            <a:extLst>
              <a:ext uri="{FF2B5EF4-FFF2-40B4-BE49-F238E27FC236}">
                <a16:creationId xmlns:a16="http://schemas.microsoft.com/office/drawing/2014/main" id="{C6C81316-D975-6849-9FF9-7E822C8E0F6C}"/>
              </a:ext>
            </a:extLst>
          </p:cNvPr>
          <p:cNvSpPr/>
          <p:nvPr/>
        </p:nvSpPr>
        <p:spPr>
          <a:xfrm>
            <a:off x="10185596" y="6332865"/>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CONTINUE </a:t>
            </a:r>
            <a:r>
              <a:rPr lang="en-US" dirty="0">
                <a:sym typeface="Wingdings" pitchFamily="2" charset="2"/>
              </a:rPr>
              <a:t></a:t>
            </a:r>
            <a:endParaRPr lang="en-US" dirty="0"/>
          </a:p>
        </p:txBody>
      </p:sp>
    </p:spTree>
    <p:extLst>
      <p:ext uri="{BB962C8B-B14F-4D97-AF65-F5344CB8AC3E}">
        <p14:creationId xmlns:p14="http://schemas.microsoft.com/office/powerpoint/2010/main" val="2267406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3323F-C6A2-AB49-9C8A-9E8C5B00377F}"/>
              </a:ext>
            </a:extLst>
          </p:cNvPr>
          <p:cNvSpPr>
            <a:spLocks noGrp="1"/>
          </p:cNvSpPr>
          <p:nvPr>
            <p:ph type="title"/>
          </p:nvPr>
        </p:nvSpPr>
        <p:spPr/>
        <p:txBody>
          <a:bodyPr/>
          <a:lstStyle/>
          <a:p>
            <a:r>
              <a:rPr lang="en-US" b="1" dirty="0">
                <a:latin typeface="+mn-lt"/>
              </a:rPr>
              <a:t>TEST - Chapter 1</a:t>
            </a:r>
          </a:p>
        </p:txBody>
      </p:sp>
      <p:sp>
        <p:nvSpPr>
          <p:cNvPr id="3" name="Content Placeholder 2">
            <a:extLst>
              <a:ext uri="{FF2B5EF4-FFF2-40B4-BE49-F238E27FC236}">
                <a16:creationId xmlns:a16="http://schemas.microsoft.com/office/drawing/2014/main" id="{4F75D9DE-26B0-B240-8B90-E332D97AFB64}"/>
              </a:ext>
            </a:extLst>
          </p:cNvPr>
          <p:cNvSpPr>
            <a:spLocks noGrp="1"/>
          </p:cNvSpPr>
          <p:nvPr>
            <p:ph idx="1"/>
          </p:nvPr>
        </p:nvSpPr>
        <p:spPr/>
        <p:txBody>
          <a:bodyPr>
            <a:normAutofit/>
          </a:bodyPr>
          <a:lstStyle/>
          <a:p>
            <a:pPr>
              <a:buClr>
                <a:srgbClr val="861E3F"/>
              </a:buClr>
            </a:pPr>
            <a:r>
              <a:rPr lang="en-US" dirty="0">
                <a:solidFill>
                  <a:schemeClr val="tx1"/>
                </a:solidFill>
              </a:rPr>
              <a:t>Use graphics from (or exactly like) those in ‘real’ climate impact assessments.</a:t>
            </a:r>
          </a:p>
          <a:p>
            <a:pPr>
              <a:buClr>
                <a:srgbClr val="861E3F"/>
              </a:buClr>
            </a:pPr>
            <a:r>
              <a:rPr lang="en-US" dirty="0"/>
              <a:t>Test their understanding of key concepts from </a:t>
            </a:r>
            <a:r>
              <a:rPr lang="en-US" dirty="0" err="1"/>
              <a:t>ch.</a:t>
            </a:r>
            <a:r>
              <a:rPr lang="en-US" dirty="0"/>
              <a:t> 1</a:t>
            </a:r>
            <a:endParaRPr lang="en-US" dirty="0">
              <a:solidFill>
                <a:schemeClr val="tx1"/>
              </a:solidFill>
            </a:endParaRPr>
          </a:p>
          <a:p>
            <a:endParaRPr lang="en-US" dirty="0"/>
          </a:p>
        </p:txBody>
      </p:sp>
    </p:spTree>
    <p:extLst>
      <p:ext uri="{BB962C8B-B14F-4D97-AF65-F5344CB8AC3E}">
        <p14:creationId xmlns:p14="http://schemas.microsoft.com/office/powerpoint/2010/main" val="2405415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E196A3-C9B7-5B48-8DD4-CC22B2BA32FF}"/>
              </a:ext>
            </a:extLst>
          </p:cNvPr>
          <p:cNvSpPr>
            <a:spLocks noGrp="1"/>
          </p:cNvSpPr>
          <p:nvPr>
            <p:ph idx="1"/>
          </p:nvPr>
        </p:nvSpPr>
        <p:spPr>
          <a:xfrm>
            <a:off x="4474532" y="377213"/>
            <a:ext cx="7272337" cy="5289550"/>
          </a:xfrm>
          <a:ln w="73025" cap="flat" cmpd="dbl">
            <a:solidFill>
              <a:schemeClr val="accent1"/>
            </a:solidFill>
            <a:prstDash val="dash"/>
            <a:bevel/>
          </a:ln>
        </p:spPr>
        <p:txBody>
          <a:bodyPr>
            <a:normAutofit/>
          </a:bodyPr>
          <a:lstStyle/>
          <a:p>
            <a:pPr marL="0" indent="0" algn="ctr">
              <a:buNone/>
            </a:pPr>
            <a:r>
              <a:rPr lang="en-US" b="1" dirty="0"/>
              <a:t>Exploratory Data Analysis</a:t>
            </a:r>
          </a:p>
          <a:p>
            <a:pPr marL="0" indent="0">
              <a:buNone/>
            </a:pPr>
            <a:r>
              <a:rPr lang="en-US" sz="1800" dirty="0"/>
              <a:t>The introductory chapter made the case for why we want to use data to fully understand the challenges we are grappling with-–sea level rise and associated storm surge in this case—and ideally make better decisions in response.</a:t>
            </a:r>
          </a:p>
          <a:p>
            <a:pPr marL="0" indent="0">
              <a:buNone/>
            </a:pPr>
            <a:endParaRPr lang="en-US" sz="1800" dirty="0"/>
          </a:p>
          <a:p>
            <a:pPr marL="0" indent="0">
              <a:buNone/>
            </a:pPr>
            <a:r>
              <a:rPr lang="en-US" sz="1800" dirty="0"/>
              <a:t>This chapter will help us to understand the data through visualization. It will introduce and explain a variety of different visualization techniques and key concepts in descriptive statistics.</a:t>
            </a:r>
          </a:p>
        </p:txBody>
      </p:sp>
      <p:pic>
        <p:nvPicPr>
          <p:cNvPr id="4" name="Picture 3">
            <a:extLst>
              <a:ext uri="{FF2B5EF4-FFF2-40B4-BE49-F238E27FC236}">
                <a16:creationId xmlns:a16="http://schemas.microsoft.com/office/drawing/2014/main" id="{D1BC2F76-28D0-DB46-BD94-9E1BEB520036}"/>
              </a:ext>
            </a:extLst>
          </p:cNvPr>
          <p:cNvPicPr>
            <a:picLocks noChangeAspect="1"/>
          </p:cNvPicPr>
          <p:nvPr/>
        </p:nvPicPr>
        <p:blipFill>
          <a:blip r:embed="rId2"/>
          <a:stretch>
            <a:fillRect/>
          </a:stretch>
        </p:blipFill>
        <p:spPr>
          <a:xfrm>
            <a:off x="419275" y="1361726"/>
            <a:ext cx="2906617" cy="1634972"/>
          </a:xfrm>
          <a:prstGeom prst="rect">
            <a:avLst/>
          </a:prstGeom>
        </p:spPr>
      </p:pic>
      <p:sp>
        <p:nvSpPr>
          <p:cNvPr id="5" name="Rounded Rectangle 4">
            <a:extLst>
              <a:ext uri="{FF2B5EF4-FFF2-40B4-BE49-F238E27FC236}">
                <a16:creationId xmlns:a16="http://schemas.microsoft.com/office/drawing/2014/main" id="{8E2F32A4-96B4-A84E-977B-77B897748FFA}"/>
              </a:ext>
            </a:extLst>
          </p:cNvPr>
          <p:cNvSpPr/>
          <p:nvPr/>
        </p:nvSpPr>
        <p:spPr>
          <a:xfrm>
            <a:off x="10185596" y="6332865"/>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CONTINUE </a:t>
            </a:r>
            <a:r>
              <a:rPr lang="en-US" dirty="0">
                <a:sym typeface="Wingdings" pitchFamily="2" charset="2"/>
              </a:rPr>
              <a:t></a:t>
            </a:r>
            <a:endParaRPr lang="en-US" dirty="0"/>
          </a:p>
        </p:txBody>
      </p:sp>
      <p:sp>
        <p:nvSpPr>
          <p:cNvPr id="2" name="Rectangle 1">
            <a:extLst>
              <a:ext uri="{FF2B5EF4-FFF2-40B4-BE49-F238E27FC236}">
                <a16:creationId xmlns:a16="http://schemas.microsoft.com/office/drawing/2014/main" id="{0FB6193C-5470-BD44-9B92-766C0F58E94A}"/>
              </a:ext>
            </a:extLst>
          </p:cNvPr>
          <p:cNvSpPr/>
          <p:nvPr/>
        </p:nvSpPr>
        <p:spPr>
          <a:xfrm>
            <a:off x="419275" y="3126639"/>
            <a:ext cx="2975775" cy="646331"/>
          </a:xfrm>
          <a:prstGeom prst="rect">
            <a:avLst/>
          </a:prstGeom>
        </p:spPr>
        <p:txBody>
          <a:bodyPr wrap="square">
            <a:spAutoFit/>
          </a:bodyPr>
          <a:lstStyle/>
          <a:p>
            <a:pPr algn="ctr"/>
            <a:r>
              <a:rPr lang="en-US" dirty="0">
                <a:solidFill>
                  <a:srgbClr val="C00000"/>
                </a:solidFill>
              </a:rPr>
              <a:t>REPLACE W/ COVER OF SUPPOSED REPORT</a:t>
            </a:r>
          </a:p>
        </p:txBody>
      </p:sp>
    </p:spTree>
    <p:extLst>
      <p:ext uri="{BB962C8B-B14F-4D97-AF65-F5344CB8AC3E}">
        <p14:creationId xmlns:p14="http://schemas.microsoft.com/office/powerpoint/2010/main" val="2581478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77500" lnSpcReduction="20000"/>
          </a:bodyPr>
          <a:lstStyle/>
          <a:p>
            <a:pPr marL="0" indent="0">
              <a:buNone/>
            </a:pPr>
            <a:r>
              <a:rPr lang="en-US" sz="1800" dirty="0"/>
              <a:t>CHAPTER 2 – EXPLORATORY DATA ANALYSIS: KEY DEFINITIONS</a:t>
            </a:r>
          </a:p>
          <a:p>
            <a:pPr marL="0" indent="0">
              <a:buNone/>
            </a:pPr>
            <a:endParaRPr lang="en-US" sz="1800" dirty="0"/>
          </a:p>
          <a:p>
            <a:pPr marL="0" indent="0">
              <a:buNone/>
            </a:pPr>
            <a:r>
              <a:rPr lang="en-US" u="sng" dirty="0">
                <a:solidFill>
                  <a:srgbClr val="C00000"/>
                </a:solidFill>
              </a:rPr>
              <a:t>Variables</a:t>
            </a:r>
            <a:r>
              <a:rPr lang="en-US" dirty="0"/>
              <a:t> are key to building </a:t>
            </a:r>
            <a:r>
              <a:rPr lang="en-US" u="sng" dirty="0">
                <a:solidFill>
                  <a:srgbClr val="C00000"/>
                </a:solidFill>
              </a:rPr>
              <a:t>models</a:t>
            </a:r>
            <a:r>
              <a:rPr lang="en-US" dirty="0"/>
              <a:t>, and are of different types. For example, </a:t>
            </a:r>
            <a:r>
              <a:rPr lang="en-US" i="1" dirty="0"/>
              <a:t>quantitative</a:t>
            </a:r>
            <a:r>
              <a:rPr lang="en-US" dirty="0"/>
              <a:t> variables can be expressed numerically (e.g., sea level rise measured in millimeters) while </a:t>
            </a:r>
            <a:r>
              <a:rPr lang="en-US" i="1" dirty="0"/>
              <a:t>qualitative </a:t>
            </a:r>
            <a:r>
              <a:rPr lang="en-US" dirty="0"/>
              <a:t>variables are more descriptive in nature (e.g., risk of coastal flooding measured as ‘high’, ‘low’ and ‘medium’). </a:t>
            </a:r>
          </a:p>
          <a:p>
            <a:pPr marL="0" indent="0">
              <a:buNone/>
            </a:pPr>
            <a:endParaRPr lang="en-US" dirty="0"/>
          </a:p>
          <a:p>
            <a:pPr marL="0" indent="0">
              <a:buNone/>
            </a:pPr>
            <a:r>
              <a:rPr lang="en-US" b="1" i="1" dirty="0"/>
              <a:t>Quantitative variables</a:t>
            </a:r>
            <a:r>
              <a:rPr lang="en-US" b="1" dirty="0"/>
              <a:t> - </a:t>
            </a:r>
            <a:r>
              <a:rPr lang="en-US" dirty="0"/>
              <a:t>Some are </a:t>
            </a:r>
            <a:r>
              <a:rPr lang="en-US" i="1" dirty="0"/>
              <a:t>discrete </a:t>
            </a:r>
            <a:r>
              <a:rPr lang="en-US" dirty="0"/>
              <a:t>in nature (e.g., number of storms per year) while others are </a:t>
            </a:r>
            <a:r>
              <a:rPr lang="en-US" i="1" dirty="0"/>
              <a:t>continuous</a:t>
            </a:r>
            <a:r>
              <a:rPr lang="en-US" dirty="0"/>
              <a:t> (e.g., water temperature in degrees Celsius). </a:t>
            </a:r>
          </a:p>
          <a:p>
            <a:pPr marL="0" indent="0">
              <a:buNone/>
            </a:pPr>
            <a:endParaRPr lang="en-US" dirty="0"/>
          </a:p>
          <a:p>
            <a:pPr marL="0" indent="0">
              <a:buNone/>
            </a:pPr>
            <a:r>
              <a:rPr lang="en-US" b="1" i="1" dirty="0"/>
              <a:t>Qualitative variables</a:t>
            </a:r>
            <a:r>
              <a:rPr lang="en-US" b="1" dirty="0"/>
              <a:t> – </a:t>
            </a:r>
            <a:r>
              <a:rPr lang="en-US" dirty="0"/>
              <a:t>Some qualitative variables are </a:t>
            </a:r>
            <a:r>
              <a:rPr lang="en-US" i="1" dirty="0"/>
              <a:t>nominal</a:t>
            </a:r>
            <a:r>
              <a:rPr lang="en-US" dirty="0"/>
              <a:t> in nature, meaning that there is  </a:t>
            </a:r>
            <a:r>
              <a:rPr lang="en-US"/>
              <a:t>_____... </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POTENTIAL GRAPHIC: An illustration of a tree with each concept ’branching’ out…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Tree>
    <p:extLst>
      <p:ext uri="{BB962C8B-B14F-4D97-AF65-F5344CB8AC3E}">
        <p14:creationId xmlns:p14="http://schemas.microsoft.com/office/powerpoint/2010/main" val="888781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92500" lnSpcReduction="10000"/>
          </a:bodyPr>
          <a:lstStyle/>
          <a:p>
            <a:pPr marL="0" indent="0">
              <a:buNone/>
            </a:pPr>
            <a:r>
              <a:rPr lang="en-US" sz="1800" dirty="0"/>
              <a:t>CHAPTER 2 – EXPLORATORY DATA ANALYSIS: VISUALIZING THE DATA</a:t>
            </a:r>
          </a:p>
          <a:p>
            <a:pPr marL="0" indent="0">
              <a:buNone/>
            </a:pPr>
            <a:endParaRPr lang="en-US" sz="1800" dirty="0"/>
          </a:p>
          <a:p>
            <a:pPr marL="0" indent="0">
              <a:buNone/>
            </a:pPr>
            <a:r>
              <a:rPr lang="en-US" dirty="0"/>
              <a:t>There are many ways in which data can be visualized. We will start here by visualizing data on sea levels. </a:t>
            </a:r>
            <a:r>
              <a:rPr lang="en-US" dirty="0">
                <a:solidFill>
                  <a:schemeClr val="accent6"/>
                </a:solidFill>
              </a:rPr>
              <a:t>Click on the ‘run’ button above to visualize sea levels in Seaton over the past 50 years. </a:t>
            </a:r>
            <a:r>
              <a:rPr lang="en-US" dirty="0"/>
              <a:t>Note that while we are visualizing sea levels over the course of XX years here, we will use other potential variables as we go through the next few slides.</a:t>
            </a:r>
            <a:endParaRPr lang="en-US" dirty="0">
              <a:solidFill>
                <a:schemeClr val="accent6"/>
              </a:solidFill>
            </a:endParaRPr>
          </a:p>
          <a:p>
            <a:pPr marL="0" indent="0">
              <a:buNone/>
            </a:pPr>
            <a:endParaRPr lang="en-US" dirty="0"/>
          </a:p>
          <a:p>
            <a:pPr marL="0" indent="0">
              <a:buNone/>
            </a:pPr>
            <a:r>
              <a:rPr lang="en-US" dirty="0"/>
              <a:t>The simplest way to visualize this data is as a ‘table’ (see graphic on upper right hand above). Each </a:t>
            </a:r>
            <a:r>
              <a:rPr lang="en-US" u="sng" dirty="0">
                <a:solidFill>
                  <a:srgbClr val="C00000"/>
                </a:solidFill>
              </a:rPr>
              <a:t>column</a:t>
            </a:r>
            <a:r>
              <a:rPr lang="en-US" dirty="0"/>
              <a:t> corresponds to a variable and each </a:t>
            </a:r>
            <a:r>
              <a:rPr lang="en-US" u="sng" dirty="0">
                <a:solidFill>
                  <a:srgbClr val="C00000"/>
                </a:solidFill>
              </a:rPr>
              <a:t>row</a:t>
            </a:r>
            <a:r>
              <a:rPr lang="en-US" dirty="0"/>
              <a:t> to an </a:t>
            </a:r>
            <a:r>
              <a:rPr lang="en-US" u="sng" dirty="0">
                <a:solidFill>
                  <a:srgbClr val="C00000"/>
                </a:solidFill>
              </a:rPr>
              <a:t>observation</a:t>
            </a:r>
            <a:r>
              <a:rPr lang="en-US" dirty="0"/>
              <a:t>.</a:t>
            </a:r>
            <a:endParaRPr lang="en-US" b="1" dirty="0">
              <a:solidFill>
                <a:schemeClr val="accent6"/>
              </a:solidFill>
            </a:endParaRPr>
          </a:p>
          <a:p>
            <a:pPr marL="0" indent="0">
              <a:buNone/>
            </a:pPr>
            <a:endParaRPr lang="en-US" b="1" dirty="0"/>
          </a:p>
          <a:p>
            <a:pPr marL="0" indent="0">
              <a:buNone/>
            </a:pPr>
            <a:endParaRPr lang="en-US" dirty="0"/>
          </a:p>
          <a:p>
            <a:pPr marL="0" indent="0">
              <a:buNone/>
            </a:pPr>
            <a:endParaRPr lang="en-US" dirty="0"/>
          </a:p>
          <a:p>
            <a:pPr marL="0" indent="0">
              <a:buNone/>
            </a:pPr>
            <a:endParaRPr lang="en-US" dirty="0"/>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ONLY has ‘run’ button here. Run causes it to go through say 25 years (illustrate through seasons changing). Could say years in corner as runs through.</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Table that shows sea levels for each year simulated in visualizer to left… should populate year by year as visualizer rolls through the years.</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Tree>
    <p:extLst>
      <p:ext uri="{BB962C8B-B14F-4D97-AF65-F5344CB8AC3E}">
        <p14:creationId xmlns:p14="http://schemas.microsoft.com/office/powerpoint/2010/main" val="1551706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47500" lnSpcReduction="20000"/>
          </a:bodyPr>
          <a:lstStyle/>
          <a:p>
            <a:pPr marL="0" indent="0">
              <a:buNone/>
            </a:pPr>
            <a:r>
              <a:rPr lang="en-US" sz="1800" dirty="0"/>
              <a:t>CHAPTER 2 – EXPLORATORY DATA ANALYSIS: BARPLOT</a:t>
            </a:r>
          </a:p>
          <a:p>
            <a:pPr marL="0" indent="0">
              <a:buNone/>
            </a:pPr>
            <a:endParaRPr lang="en-US" sz="1800" dirty="0"/>
          </a:p>
          <a:p>
            <a:pPr marL="0" indent="0">
              <a:buNone/>
            </a:pPr>
            <a:r>
              <a:rPr lang="en-US" dirty="0"/>
              <a:t>Problem is that the table is too simple, not particularly visually appealing, and can be hard to make sense of when dealing with large datasets. A bar plot provides a graphical summary of one or more variables. The bar plot above is showing </a:t>
            </a:r>
            <a:r>
              <a:rPr lang="en-US" i="1" dirty="0"/>
              <a:t>average annual sea level </a:t>
            </a:r>
            <a:r>
              <a:rPr lang="en-US" dirty="0"/>
              <a:t>across our 25 year time period.</a:t>
            </a:r>
          </a:p>
          <a:p>
            <a:pPr marL="0" indent="0">
              <a:buNone/>
            </a:pPr>
            <a:endParaRPr lang="en-US" dirty="0"/>
          </a:p>
          <a:p>
            <a:pPr marL="0" indent="0">
              <a:buNone/>
            </a:pPr>
            <a:r>
              <a:rPr lang="en-US" dirty="0" err="1"/>
              <a:t>Barplots</a:t>
            </a:r>
            <a:r>
              <a:rPr lang="en-US" dirty="0"/>
              <a:t> can be univariate (i.e., one variable) as is our example above, or multivariate (i.e., illustrating more than one variable). </a:t>
            </a:r>
          </a:p>
          <a:p>
            <a:pPr marL="0" indent="0">
              <a:buNone/>
            </a:pPr>
            <a:r>
              <a:rPr lang="en-US" dirty="0"/>
              <a:t>&lt;&lt;SMALL IMAGE OF MULTIVARIATE&gt;&gt;</a:t>
            </a:r>
          </a:p>
          <a:p>
            <a:pPr marL="0" indent="0">
              <a:buNone/>
            </a:pPr>
            <a:endParaRPr lang="en-US" dirty="0"/>
          </a:p>
          <a:p>
            <a:pPr marL="0" indent="0">
              <a:buNone/>
            </a:pPr>
            <a:r>
              <a:rPr lang="en-US" dirty="0" err="1"/>
              <a:t>Barplots</a:t>
            </a:r>
            <a:r>
              <a:rPr lang="en-US" dirty="0"/>
              <a:t> can also be vertical (as above) or horizontal:</a:t>
            </a:r>
          </a:p>
          <a:p>
            <a:pPr marL="0" indent="0">
              <a:buNone/>
            </a:pPr>
            <a:r>
              <a:rPr lang="en-US" dirty="0"/>
              <a:t>&lt;SMALL IMAGE OF HORIZONTAL&gt;&gt;</a:t>
            </a:r>
          </a:p>
          <a:p>
            <a:pPr marL="0" indent="0">
              <a:buNone/>
            </a:pPr>
            <a:endParaRPr lang="en-US" dirty="0"/>
          </a:p>
          <a:p>
            <a:pPr marL="0" indent="0">
              <a:buNone/>
            </a:pPr>
            <a:r>
              <a:rPr lang="en-US" dirty="0"/>
              <a:t>Stacked </a:t>
            </a:r>
            <a:r>
              <a:rPr lang="en-US" dirty="0" err="1"/>
              <a:t>barplots</a:t>
            </a:r>
            <a:r>
              <a:rPr lang="en-US" dirty="0"/>
              <a:t> are good for visualizing the distribution within any given year. For example, the following boxplot shows the ratio of people that were not impacted, rebuilt and moved away after catastrophic storms:</a:t>
            </a:r>
          </a:p>
          <a:p>
            <a:pPr marL="0" indent="0">
              <a:buNone/>
            </a:pPr>
            <a:r>
              <a:rPr lang="en-US" dirty="0"/>
              <a:t>&lt;&lt;STACKED BARPLOT&gt;&gt;</a:t>
            </a:r>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ONLY has ‘run’ button here. Run causes it to go through say 25 years (illustrate through seasons changing). Could say years in corner as runs through.</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Table that shows sea levels for each year simulated in visualizer to left… should populate year by year as visualizer rolls through the years.</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Tree>
    <p:extLst>
      <p:ext uri="{BB962C8B-B14F-4D97-AF65-F5344CB8AC3E}">
        <p14:creationId xmlns:p14="http://schemas.microsoft.com/office/powerpoint/2010/main" val="1404661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47500" lnSpcReduction="20000"/>
          </a:bodyPr>
          <a:lstStyle/>
          <a:p>
            <a:pPr marL="0" indent="0">
              <a:buNone/>
            </a:pPr>
            <a:r>
              <a:rPr lang="en-US" sz="1800" dirty="0"/>
              <a:t>CHAPTER 2 – EXPLORATORY DATA ANALYSIS: TIMESERIES</a:t>
            </a:r>
          </a:p>
          <a:p>
            <a:pPr marL="0" indent="0">
              <a:buNone/>
            </a:pPr>
            <a:endParaRPr lang="en-US" sz="1800" dirty="0"/>
          </a:p>
          <a:p>
            <a:pPr marL="0" indent="0">
              <a:buNone/>
            </a:pPr>
            <a:r>
              <a:rPr lang="en-US" dirty="0"/>
              <a:t>Problem is that the table is too simple, not particularly visually appealing, and can be hard to make sense of when dealing with large datasets. A bar plot provides a graphical summary of one or more variables. The bar plot above is showing </a:t>
            </a:r>
            <a:r>
              <a:rPr lang="en-US" i="1" dirty="0"/>
              <a:t>average sea level </a:t>
            </a:r>
            <a:r>
              <a:rPr lang="en-US" dirty="0"/>
              <a:t>in our 25 year time period.</a:t>
            </a:r>
          </a:p>
          <a:p>
            <a:pPr marL="0" indent="0">
              <a:buNone/>
            </a:pPr>
            <a:endParaRPr lang="en-US" dirty="0"/>
          </a:p>
          <a:p>
            <a:pPr marL="0" indent="0">
              <a:buNone/>
            </a:pPr>
            <a:r>
              <a:rPr lang="en-US" dirty="0" err="1"/>
              <a:t>Barplots</a:t>
            </a:r>
            <a:r>
              <a:rPr lang="en-US" dirty="0"/>
              <a:t> can be univariate (i.e., one variable) as is our example above, or multivariate (i.e., illustrating more than one variable). </a:t>
            </a:r>
          </a:p>
          <a:p>
            <a:pPr marL="0" indent="0">
              <a:buNone/>
            </a:pPr>
            <a:r>
              <a:rPr lang="en-US" dirty="0"/>
              <a:t>&lt;&lt;SMALL IMAGE OF MULTIVARIATE&gt;&gt;</a:t>
            </a:r>
          </a:p>
          <a:p>
            <a:pPr marL="0" indent="0">
              <a:buNone/>
            </a:pPr>
            <a:endParaRPr lang="en-US" dirty="0"/>
          </a:p>
          <a:p>
            <a:pPr marL="0" indent="0">
              <a:buNone/>
            </a:pPr>
            <a:r>
              <a:rPr lang="en-US" dirty="0" err="1"/>
              <a:t>Barplots</a:t>
            </a:r>
            <a:r>
              <a:rPr lang="en-US" dirty="0"/>
              <a:t> can also be vertical (as above) or horizontal:</a:t>
            </a:r>
          </a:p>
          <a:p>
            <a:pPr marL="0" indent="0">
              <a:buNone/>
            </a:pPr>
            <a:r>
              <a:rPr lang="en-US" dirty="0"/>
              <a:t>&lt;SMALL IMAGE OF HORIZONTAL&gt;&gt;</a:t>
            </a:r>
          </a:p>
          <a:p>
            <a:pPr marL="0" indent="0">
              <a:buNone/>
            </a:pPr>
            <a:endParaRPr lang="en-US" dirty="0"/>
          </a:p>
          <a:p>
            <a:pPr marL="0" indent="0">
              <a:buNone/>
            </a:pPr>
            <a:r>
              <a:rPr lang="en-US" dirty="0"/>
              <a:t>Stacked </a:t>
            </a:r>
            <a:r>
              <a:rPr lang="en-US" dirty="0" err="1"/>
              <a:t>barplots</a:t>
            </a:r>
            <a:r>
              <a:rPr lang="en-US" dirty="0"/>
              <a:t> are good for visualizing the distribution within any given year. For example, the following boxplot shows the ratio of people that were not impacted, rebuilt and moved away after catastrophic storms:</a:t>
            </a:r>
          </a:p>
          <a:p>
            <a:pPr marL="0" indent="0">
              <a:buNone/>
            </a:pPr>
            <a:r>
              <a:rPr lang="en-US" dirty="0"/>
              <a:t>&lt;&lt;STACKED BARPLOT&gt;&gt;</a:t>
            </a:r>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ONLY has ‘run’ button here. Run causes it to go through say 25 years (illustrate through seasons changing). Could say years in corner as runs through.</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Table that shows sea levels for each year simulated in visualizer to left… should populate year by year as visualizer rolls through the years.</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Tree>
    <p:extLst>
      <p:ext uri="{BB962C8B-B14F-4D97-AF65-F5344CB8AC3E}">
        <p14:creationId xmlns:p14="http://schemas.microsoft.com/office/powerpoint/2010/main" val="4225837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3323F-C6A2-AB49-9C8A-9E8C5B00377F}"/>
              </a:ext>
            </a:extLst>
          </p:cNvPr>
          <p:cNvSpPr>
            <a:spLocks noGrp="1"/>
          </p:cNvSpPr>
          <p:nvPr>
            <p:ph type="title"/>
          </p:nvPr>
        </p:nvSpPr>
        <p:spPr/>
        <p:txBody>
          <a:bodyPr/>
          <a:lstStyle/>
          <a:p>
            <a:r>
              <a:rPr lang="en-US" b="1" dirty="0">
                <a:latin typeface="+mn-lt"/>
              </a:rPr>
              <a:t>Characteristics of the Course Tool</a:t>
            </a:r>
          </a:p>
        </p:txBody>
      </p:sp>
      <p:sp>
        <p:nvSpPr>
          <p:cNvPr id="3" name="Content Placeholder 2">
            <a:extLst>
              <a:ext uri="{FF2B5EF4-FFF2-40B4-BE49-F238E27FC236}">
                <a16:creationId xmlns:a16="http://schemas.microsoft.com/office/drawing/2014/main" id="{4F75D9DE-26B0-B240-8B90-E332D97AFB64}"/>
              </a:ext>
            </a:extLst>
          </p:cNvPr>
          <p:cNvSpPr>
            <a:spLocks noGrp="1"/>
          </p:cNvSpPr>
          <p:nvPr>
            <p:ph idx="1"/>
          </p:nvPr>
        </p:nvSpPr>
        <p:spPr/>
        <p:txBody>
          <a:bodyPr>
            <a:normAutofit lnSpcReduction="10000"/>
          </a:bodyPr>
          <a:lstStyle/>
          <a:p>
            <a:pPr>
              <a:buClr>
                <a:srgbClr val="861E3F"/>
              </a:buClr>
            </a:pPr>
            <a:r>
              <a:rPr lang="en-US" dirty="0">
                <a:solidFill>
                  <a:schemeClr val="tx1"/>
                </a:solidFill>
              </a:rPr>
              <a:t>Online simulation of rising sea levels designed to </a:t>
            </a:r>
            <a:r>
              <a:rPr lang="en-US" b="1" dirty="0">
                <a:solidFill>
                  <a:schemeClr val="tx1"/>
                </a:solidFill>
              </a:rPr>
              <a:t>experientially teach important statistical concepts</a:t>
            </a:r>
            <a:r>
              <a:rPr lang="en-US" dirty="0">
                <a:solidFill>
                  <a:schemeClr val="tx1"/>
                </a:solidFill>
              </a:rPr>
              <a:t> such as probability, counterfactuals, and regression. </a:t>
            </a:r>
            <a:r>
              <a:rPr lang="en-US" b="1" dirty="0">
                <a:solidFill>
                  <a:schemeClr val="tx1"/>
                </a:solidFill>
              </a:rPr>
              <a:t>Improve statistical understanding</a:t>
            </a:r>
          </a:p>
          <a:p>
            <a:pPr>
              <a:buClr>
                <a:srgbClr val="861E3F"/>
              </a:buClr>
            </a:pPr>
            <a:endParaRPr lang="en-US" sz="1200" dirty="0">
              <a:solidFill>
                <a:schemeClr val="tx1"/>
              </a:solidFill>
            </a:endParaRPr>
          </a:p>
          <a:p>
            <a:pPr>
              <a:buClr>
                <a:srgbClr val="861E3F"/>
              </a:buClr>
            </a:pPr>
            <a:r>
              <a:rPr lang="en-US" b="1" dirty="0">
                <a:solidFill>
                  <a:schemeClr val="tx1"/>
                </a:solidFill>
              </a:rPr>
              <a:t>Audience:</a:t>
            </a:r>
            <a:r>
              <a:rPr lang="en-US" dirty="0">
                <a:solidFill>
                  <a:schemeClr val="tx1"/>
                </a:solidFill>
              </a:rPr>
              <a:t> community stakeholders, policymakers and students</a:t>
            </a:r>
          </a:p>
          <a:p>
            <a:pPr>
              <a:buClr>
                <a:srgbClr val="861E3F"/>
              </a:buClr>
            </a:pPr>
            <a:endParaRPr lang="en-US" sz="1200" dirty="0">
              <a:solidFill>
                <a:schemeClr val="tx1"/>
              </a:solidFill>
            </a:endParaRPr>
          </a:p>
          <a:p>
            <a:pPr>
              <a:buClr>
                <a:srgbClr val="861E3F"/>
              </a:buClr>
            </a:pPr>
            <a:r>
              <a:rPr lang="en-US" dirty="0">
                <a:solidFill>
                  <a:schemeClr val="tx1"/>
                </a:solidFill>
              </a:rPr>
              <a:t>Testing whether this type of virtual-experiential learning module </a:t>
            </a:r>
            <a:r>
              <a:rPr lang="en-US" b="1" dirty="0">
                <a:solidFill>
                  <a:schemeClr val="tx1"/>
                </a:solidFill>
              </a:rPr>
              <a:t>improves comprehension</a:t>
            </a:r>
            <a:endParaRPr lang="en-US" dirty="0">
              <a:solidFill>
                <a:schemeClr val="tx1"/>
              </a:solidFill>
            </a:endParaRPr>
          </a:p>
          <a:p>
            <a:pPr>
              <a:buClr>
                <a:srgbClr val="861E3F"/>
              </a:buClr>
            </a:pPr>
            <a:endParaRPr lang="en-US" sz="1200" dirty="0">
              <a:solidFill>
                <a:schemeClr val="tx1"/>
              </a:solidFill>
            </a:endParaRPr>
          </a:p>
          <a:p>
            <a:pPr>
              <a:buClr>
                <a:srgbClr val="861E3F"/>
              </a:buClr>
            </a:pPr>
            <a:r>
              <a:rPr lang="en-US" b="1" dirty="0">
                <a:solidFill>
                  <a:schemeClr val="tx1"/>
                </a:solidFill>
              </a:rPr>
              <a:t>Product: </a:t>
            </a:r>
            <a:r>
              <a:rPr lang="en-US" dirty="0">
                <a:solidFill>
                  <a:schemeClr val="tx1"/>
                </a:solidFill>
              </a:rPr>
              <a:t>Working simulation available online and preliminary assessment data on its effectiveness</a:t>
            </a:r>
          </a:p>
          <a:p>
            <a:endParaRPr lang="en-US" dirty="0"/>
          </a:p>
        </p:txBody>
      </p:sp>
    </p:spTree>
    <p:extLst>
      <p:ext uri="{BB962C8B-B14F-4D97-AF65-F5344CB8AC3E}">
        <p14:creationId xmlns:p14="http://schemas.microsoft.com/office/powerpoint/2010/main" val="1610851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E196A3-C9B7-5B48-8DD4-CC22B2BA32FF}"/>
              </a:ext>
            </a:extLst>
          </p:cNvPr>
          <p:cNvSpPr>
            <a:spLocks noGrp="1"/>
          </p:cNvSpPr>
          <p:nvPr>
            <p:ph idx="1"/>
          </p:nvPr>
        </p:nvSpPr>
        <p:spPr>
          <a:xfrm rot="21298925">
            <a:off x="2328861" y="639763"/>
            <a:ext cx="7272337" cy="5289550"/>
          </a:xfrm>
          <a:ln w="73025" cap="flat" cmpd="dbl">
            <a:solidFill>
              <a:schemeClr val="accent1"/>
            </a:solidFill>
            <a:prstDash val="dash"/>
            <a:bevel/>
          </a:ln>
        </p:spPr>
        <p:txBody>
          <a:bodyPr>
            <a:normAutofit/>
          </a:bodyPr>
          <a:lstStyle/>
          <a:p>
            <a:pPr marL="0" indent="0" algn="ctr">
              <a:buNone/>
            </a:pPr>
            <a:r>
              <a:rPr lang="en-US" b="1" dirty="0"/>
              <a:t>MAYOR’S CLIMATE CHANGE REPORT RELEASED</a:t>
            </a:r>
          </a:p>
          <a:p>
            <a:pPr marL="0" indent="0" algn="ctr">
              <a:buNone/>
            </a:pPr>
            <a:endParaRPr lang="en-US" b="1" dirty="0"/>
          </a:p>
          <a:p>
            <a:pPr marL="0" indent="0" algn="ctr">
              <a:buNone/>
            </a:pPr>
            <a:endParaRPr lang="en-US" b="1" dirty="0"/>
          </a:p>
          <a:p>
            <a:pPr marL="0" indent="0">
              <a:buNone/>
            </a:pPr>
            <a:endParaRPr lang="en-US" b="1" dirty="0"/>
          </a:p>
          <a:p>
            <a:pPr marL="0" indent="0">
              <a:buNone/>
            </a:pPr>
            <a:endParaRPr lang="en-US" dirty="0"/>
          </a:p>
          <a:p>
            <a:pPr marL="0" indent="0">
              <a:buNone/>
            </a:pPr>
            <a:endParaRPr lang="en-US" dirty="0"/>
          </a:p>
          <a:p>
            <a:pPr marL="0" indent="0">
              <a:buNone/>
            </a:pPr>
            <a:r>
              <a:rPr lang="en-US" sz="1800" dirty="0"/>
              <a:t>Seaton mayor Sally Swarup and members of the Mayor’s Climate Advisory Taskforce held a press conference today at the boardwalk to announce the release of the long-awaited Seaton Climate Impacts Assessment. With lots of big numbers and pretty graphics, the report looks great, but what does it say about the future of Seaton? Do we know enough to take action? How significant are the threats from rising sea levels and increasingly intense storm surges?</a:t>
            </a:r>
          </a:p>
        </p:txBody>
      </p:sp>
      <p:pic>
        <p:nvPicPr>
          <p:cNvPr id="4" name="Picture 3">
            <a:extLst>
              <a:ext uri="{FF2B5EF4-FFF2-40B4-BE49-F238E27FC236}">
                <a16:creationId xmlns:a16="http://schemas.microsoft.com/office/drawing/2014/main" id="{D1BC2F76-28D0-DB46-BD94-9E1BEB520036}"/>
              </a:ext>
            </a:extLst>
          </p:cNvPr>
          <p:cNvPicPr>
            <a:picLocks noChangeAspect="1"/>
          </p:cNvPicPr>
          <p:nvPr/>
        </p:nvPicPr>
        <p:blipFill>
          <a:blip r:embed="rId2"/>
          <a:stretch>
            <a:fillRect/>
          </a:stretch>
        </p:blipFill>
        <p:spPr>
          <a:xfrm rot="21282944">
            <a:off x="3977287" y="1225924"/>
            <a:ext cx="3975483" cy="2236209"/>
          </a:xfrm>
          <a:prstGeom prst="rect">
            <a:avLst/>
          </a:prstGeom>
        </p:spPr>
      </p:pic>
      <p:sp>
        <p:nvSpPr>
          <p:cNvPr id="5" name="Rounded Rectangle 4">
            <a:extLst>
              <a:ext uri="{FF2B5EF4-FFF2-40B4-BE49-F238E27FC236}">
                <a16:creationId xmlns:a16="http://schemas.microsoft.com/office/drawing/2014/main" id="{8E2F32A4-96B4-A84E-977B-77B897748FFA}"/>
              </a:ext>
            </a:extLst>
          </p:cNvPr>
          <p:cNvSpPr/>
          <p:nvPr/>
        </p:nvSpPr>
        <p:spPr>
          <a:xfrm>
            <a:off x="10185596" y="6332865"/>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CONTINUE </a:t>
            </a:r>
            <a:r>
              <a:rPr lang="en-US" dirty="0">
                <a:sym typeface="Wingdings" pitchFamily="2" charset="2"/>
              </a:rPr>
              <a:t></a:t>
            </a:r>
            <a:endParaRPr lang="en-US" dirty="0"/>
          </a:p>
        </p:txBody>
      </p:sp>
    </p:spTree>
    <p:extLst>
      <p:ext uri="{BB962C8B-B14F-4D97-AF65-F5344CB8AC3E}">
        <p14:creationId xmlns:p14="http://schemas.microsoft.com/office/powerpoint/2010/main" val="3947322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C85F886-EF59-BA4F-B55C-410B3929A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7390228" cy="3743709"/>
          </a:xfrm>
          <a:prstGeom prst="rect">
            <a:avLst/>
          </a:prstGeom>
        </p:spPr>
      </p:pic>
      <p:sp>
        <p:nvSpPr>
          <p:cNvPr id="10" name="Freeform 9">
            <a:extLst>
              <a:ext uri="{FF2B5EF4-FFF2-40B4-BE49-F238E27FC236}">
                <a16:creationId xmlns:a16="http://schemas.microsoft.com/office/drawing/2014/main" id="{F88BACDA-EFBC-E245-8035-5A56FA40E61D}"/>
              </a:ext>
            </a:extLst>
          </p:cNvPr>
          <p:cNvSpPr/>
          <p:nvPr/>
        </p:nvSpPr>
        <p:spPr>
          <a:xfrm>
            <a:off x="-67265" y="1637853"/>
            <a:ext cx="7532521" cy="2619968"/>
          </a:xfrm>
          <a:custGeom>
            <a:avLst/>
            <a:gdLst>
              <a:gd name="connsiteX0" fmla="*/ 50449 w 5649391"/>
              <a:gd name="connsiteY0" fmla="*/ 642613 h 1964976"/>
              <a:gd name="connsiteX1" fmla="*/ 50449 w 5649391"/>
              <a:gd name="connsiteY1" fmla="*/ 642613 h 1964976"/>
              <a:gd name="connsiteX2" fmla="*/ 191126 w 5649391"/>
              <a:gd name="connsiteY2" fmla="*/ 656681 h 1964976"/>
              <a:gd name="connsiteX3" fmla="*/ 317735 w 5649391"/>
              <a:gd name="connsiteY3" fmla="*/ 642613 h 1964976"/>
              <a:gd name="connsiteX4" fmla="*/ 359938 w 5649391"/>
              <a:gd name="connsiteY4" fmla="*/ 628545 h 1964976"/>
              <a:gd name="connsiteX5" fmla="*/ 416209 w 5649391"/>
              <a:gd name="connsiteY5" fmla="*/ 614478 h 1964976"/>
              <a:gd name="connsiteX6" fmla="*/ 486547 w 5649391"/>
              <a:gd name="connsiteY6" fmla="*/ 572275 h 1964976"/>
              <a:gd name="connsiteX7" fmla="*/ 570954 w 5649391"/>
              <a:gd name="connsiteY7" fmla="*/ 530072 h 1964976"/>
              <a:gd name="connsiteX8" fmla="*/ 613157 w 5649391"/>
              <a:gd name="connsiteY8" fmla="*/ 501936 h 1964976"/>
              <a:gd name="connsiteX9" fmla="*/ 697563 w 5649391"/>
              <a:gd name="connsiteY9" fmla="*/ 473801 h 1964976"/>
              <a:gd name="connsiteX10" fmla="*/ 725698 w 5649391"/>
              <a:gd name="connsiteY10" fmla="*/ 445665 h 1964976"/>
              <a:gd name="connsiteX11" fmla="*/ 824172 w 5649391"/>
              <a:gd name="connsiteY11" fmla="*/ 417530 h 1964976"/>
              <a:gd name="connsiteX12" fmla="*/ 908578 w 5649391"/>
              <a:gd name="connsiteY12" fmla="*/ 389395 h 1964976"/>
              <a:gd name="connsiteX13" fmla="*/ 1063323 w 5649391"/>
              <a:gd name="connsiteY13" fmla="*/ 361259 h 1964976"/>
              <a:gd name="connsiteX14" fmla="*/ 1105526 w 5649391"/>
              <a:gd name="connsiteY14" fmla="*/ 319056 h 1964976"/>
              <a:gd name="connsiteX15" fmla="*/ 1147729 w 5649391"/>
              <a:gd name="connsiteY15" fmla="*/ 304988 h 1964976"/>
              <a:gd name="connsiteX16" fmla="*/ 1260271 w 5649391"/>
              <a:gd name="connsiteY16" fmla="*/ 276853 h 1964976"/>
              <a:gd name="connsiteX17" fmla="*/ 1513489 w 5649391"/>
              <a:gd name="connsiteY17" fmla="*/ 178379 h 1964976"/>
              <a:gd name="connsiteX18" fmla="*/ 1597895 w 5649391"/>
              <a:gd name="connsiteY18" fmla="*/ 164312 h 1964976"/>
              <a:gd name="connsiteX19" fmla="*/ 1752640 w 5649391"/>
              <a:gd name="connsiteY19" fmla="*/ 136176 h 1964976"/>
              <a:gd name="connsiteX20" fmla="*/ 1921452 w 5649391"/>
              <a:gd name="connsiteY20" fmla="*/ 150244 h 1964976"/>
              <a:gd name="connsiteX21" fmla="*/ 1977723 w 5649391"/>
              <a:gd name="connsiteY21" fmla="*/ 178379 h 1964976"/>
              <a:gd name="connsiteX22" fmla="*/ 2062129 w 5649391"/>
              <a:gd name="connsiteY22" fmla="*/ 206515 h 1964976"/>
              <a:gd name="connsiteX23" fmla="*/ 2104332 w 5649391"/>
              <a:gd name="connsiteY23" fmla="*/ 220582 h 1964976"/>
              <a:gd name="connsiteX24" fmla="*/ 2146535 w 5649391"/>
              <a:gd name="connsiteY24" fmla="*/ 234650 h 1964976"/>
              <a:gd name="connsiteX25" fmla="*/ 2202806 w 5649391"/>
              <a:gd name="connsiteY25" fmla="*/ 248718 h 1964976"/>
              <a:gd name="connsiteX26" fmla="*/ 2301280 w 5649391"/>
              <a:gd name="connsiteY26" fmla="*/ 276853 h 1964976"/>
              <a:gd name="connsiteX27" fmla="*/ 2385686 w 5649391"/>
              <a:gd name="connsiteY27" fmla="*/ 347192 h 1964976"/>
              <a:gd name="connsiteX28" fmla="*/ 2456024 w 5649391"/>
              <a:gd name="connsiteY28" fmla="*/ 403462 h 1964976"/>
              <a:gd name="connsiteX29" fmla="*/ 2498227 w 5649391"/>
              <a:gd name="connsiteY29" fmla="*/ 459733 h 1964976"/>
              <a:gd name="connsiteX30" fmla="*/ 2582634 w 5649391"/>
              <a:gd name="connsiteY30" fmla="*/ 530072 h 1964976"/>
              <a:gd name="connsiteX31" fmla="*/ 2624837 w 5649391"/>
              <a:gd name="connsiteY31" fmla="*/ 586342 h 1964976"/>
              <a:gd name="connsiteX32" fmla="*/ 2695175 w 5649391"/>
              <a:gd name="connsiteY32" fmla="*/ 656681 h 1964976"/>
              <a:gd name="connsiteX33" fmla="*/ 2765514 w 5649391"/>
              <a:gd name="connsiteY33" fmla="*/ 727019 h 1964976"/>
              <a:gd name="connsiteX34" fmla="*/ 2849920 w 5649391"/>
              <a:gd name="connsiteY34" fmla="*/ 712952 h 1964976"/>
              <a:gd name="connsiteX35" fmla="*/ 2948394 w 5649391"/>
              <a:gd name="connsiteY35" fmla="*/ 698884 h 1964976"/>
              <a:gd name="connsiteX36" fmla="*/ 3103138 w 5649391"/>
              <a:gd name="connsiteY36" fmla="*/ 670748 h 1964976"/>
              <a:gd name="connsiteX37" fmla="*/ 3215680 w 5649391"/>
              <a:gd name="connsiteY37" fmla="*/ 656681 h 1964976"/>
              <a:gd name="connsiteX38" fmla="*/ 3286018 w 5649391"/>
              <a:gd name="connsiteY38" fmla="*/ 642613 h 1964976"/>
              <a:gd name="connsiteX39" fmla="*/ 3398560 w 5649391"/>
              <a:gd name="connsiteY39" fmla="*/ 628545 h 1964976"/>
              <a:gd name="connsiteX40" fmla="*/ 3497034 w 5649391"/>
              <a:gd name="connsiteY40" fmla="*/ 614478 h 1964976"/>
              <a:gd name="connsiteX41" fmla="*/ 3553304 w 5649391"/>
              <a:gd name="connsiteY41" fmla="*/ 586342 h 1964976"/>
              <a:gd name="connsiteX42" fmla="*/ 3595507 w 5649391"/>
              <a:gd name="connsiteY42" fmla="*/ 558207 h 1964976"/>
              <a:gd name="connsiteX43" fmla="*/ 3651778 w 5649391"/>
              <a:gd name="connsiteY43" fmla="*/ 544139 h 1964976"/>
              <a:gd name="connsiteX44" fmla="*/ 3792455 w 5649391"/>
              <a:gd name="connsiteY44" fmla="*/ 501936 h 1964976"/>
              <a:gd name="connsiteX45" fmla="*/ 3848726 w 5649391"/>
              <a:gd name="connsiteY45" fmla="*/ 473801 h 1964976"/>
              <a:gd name="connsiteX46" fmla="*/ 3904997 w 5649391"/>
              <a:gd name="connsiteY46" fmla="*/ 459733 h 1964976"/>
              <a:gd name="connsiteX47" fmla="*/ 3947200 w 5649391"/>
              <a:gd name="connsiteY47" fmla="*/ 445665 h 1964976"/>
              <a:gd name="connsiteX48" fmla="*/ 4017538 w 5649391"/>
              <a:gd name="connsiteY48" fmla="*/ 417530 h 1964976"/>
              <a:gd name="connsiteX49" fmla="*/ 4073809 w 5649391"/>
              <a:gd name="connsiteY49" fmla="*/ 389395 h 1964976"/>
              <a:gd name="connsiteX50" fmla="*/ 4130080 w 5649391"/>
              <a:gd name="connsiteY50" fmla="*/ 375327 h 1964976"/>
              <a:gd name="connsiteX51" fmla="*/ 4228554 w 5649391"/>
              <a:gd name="connsiteY51" fmla="*/ 347192 h 1964976"/>
              <a:gd name="connsiteX52" fmla="*/ 4256689 w 5649391"/>
              <a:gd name="connsiteY52" fmla="*/ 319056 h 1964976"/>
              <a:gd name="connsiteX53" fmla="*/ 4327027 w 5649391"/>
              <a:gd name="connsiteY53" fmla="*/ 304988 h 1964976"/>
              <a:gd name="connsiteX54" fmla="*/ 4453637 w 5649391"/>
              <a:gd name="connsiteY54" fmla="*/ 262785 h 1964976"/>
              <a:gd name="connsiteX55" fmla="*/ 4594314 w 5649391"/>
              <a:gd name="connsiteY55" fmla="*/ 206515 h 1964976"/>
              <a:gd name="connsiteX56" fmla="*/ 4706855 w 5649391"/>
              <a:gd name="connsiteY56" fmla="*/ 164312 h 1964976"/>
              <a:gd name="connsiteX57" fmla="*/ 4861600 w 5649391"/>
              <a:gd name="connsiteY57" fmla="*/ 122108 h 1964976"/>
              <a:gd name="connsiteX58" fmla="*/ 4903803 w 5649391"/>
              <a:gd name="connsiteY58" fmla="*/ 108041 h 1964976"/>
              <a:gd name="connsiteX59" fmla="*/ 4946006 w 5649391"/>
              <a:gd name="connsiteY59" fmla="*/ 93973 h 1964976"/>
              <a:gd name="connsiteX60" fmla="*/ 5086683 w 5649391"/>
              <a:gd name="connsiteY60" fmla="*/ 51770 h 1964976"/>
              <a:gd name="connsiteX61" fmla="*/ 5171089 w 5649391"/>
              <a:gd name="connsiteY61" fmla="*/ 23635 h 1964976"/>
              <a:gd name="connsiteX62" fmla="*/ 5213292 w 5649391"/>
              <a:gd name="connsiteY62" fmla="*/ 9567 h 1964976"/>
              <a:gd name="connsiteX63" fmla="*/ 5579052 w 5649391"/>
              <a:gd name="connsiteY63" fmla="*/ 65838 h 1964976"/>
              <a:gd name="connsiteX64" fmla="*/ 5621255 w 5649391"/>
              <a:gd name="connsiteY64" fmla="*/ 93973 h 1964976"/>
              <a:gd name="connsiteX65" fmla="*/ 5635323 w 5649391"/>
              <a:gd name="connsiteY65" fmla="*/ 248718 h 1964976"/>
              <a:gd name="connsiteX66" fmla="*/ 5649391 w 5649391"/>
              <a:gd name="connsiteY66" fmla="*/ 290921 h 1964976"/>
              <a:gd name="connsiteX67" fmla="*/ 5635323 w 5649391"/>
              <a:gd name="connsiteY67" fmla="*/ 431598 h 1964976"/>
              <a:gd name="connsiteX68" fmla="*/ 5621255 w 5649391"/>
              <a:gd name="connsiteY68" fmla="*/ 487868 h 1964976"/>
              <a:gd name="connsiteX69" fmla="*/ 5607187 w 5649391"/>
              <a:gd name="connsiteY69" fmla="*/ 572275 h 1964976"/>
              <a:gd name="connsiteX70" fmla="*/ 5579052 w 5649391"/>
              <a:gd name="connsiteY70" fmla="*/ 797358 h 1964976"/>
              <a:gd name="connsiteX71" fmla="*/ 5593120 w 5649391"/>
              <a:gd name="connsiteY71" fmla="*/ 980238 h 1964976"/>
              <a:gd name="connsiteX72" fmla="*/ 5607187 w 5649391"/>
              <a:gd name="connsiteY72" fmla="*/ 1022441 h 1964976"/>
              <a:gd name="connsiteX73" fmla="*/ 5621255 w 5649391"/>
              <a:gd name="connsiteY73" fmla="*/ 1092779 h 1964976"/>
              <a:gd name="connsiteX74" fmla="*/ 5607187 w 5649391"/>
              <a:gd name="connsiteY74" fmla="*/ 1514810 h 1964976"/>
              <a:gd name="connsiteX75" fmla="*/ 5579052 w 5649391"/>
              <a:gd name="connsiteY75" fmla="*/ 1557013 h 1964976"/>
              <a:gd name="connsiteX76" fmla="*/ 5494646 w 5649391"/>
              <a:gd name="connsiteY76" fmla="*/ 1585148 h 1964976"/>
              <a:gd name="connsiteX77" fmla="*/ 5452443 w 5649391"/>
              <a:gd name="connsiteY77" fmla="*/ 1599216 h 1964976"/>
              <a:gd name="connsiteX78" fmla="*/ 5410240 w 5649391"/>
              <a:gd name="connsiteY78" fmla="*/ 1613284 h 1964976"/>
              <a:gd name="connsiteX79" fmla="*/ 5044480 w 5649391"/>
              <a:gd name="connsiteY79" fmla="*/ 1655487 h 1964976"/>
              <a:gd name="connsiteX80" fmla="*/ 4875667 w 5649391"/>
              <a:gd name="connsiteY80" fmla="*/ 1683622 h 1964976"/>
              <a:gd name="connsiteX81" fmla="*/ 4580246 w 5649391"/>
              <a:gd name="connsiteY81" fmla="*/ 1655487 h 1964976"/>
              <a:gd name="connsiteX82" fmla="*/ 4538043 w 5649391"/>
              <a:gd name="connsiteY82" fmla="*/ 1641419 h 1964976"/>
              <a:gd name="connsiteX83" fmla="*/ 4411434 w 5649391"/>
              <a:gd name="connsiteY83" fmla="*/ 1669555 h 1964976"/>
              <a:gd name="connsiteX84" fmla="*/ 4341095 w 5649391"/>
              <a:gd name="connsiteY84" fmla="*/ 1697690 h 1964976"/>
              <a:gd name="connsiteX85" fmla="*/ 4186351 w 5649391"/>
              <a:gd name="connsiteY85" fmla="*/ 1725825 h 1964976"/>
              <a:gd name="connsiteX86" fmla="*/ 3876861 w 5649391"/>
              <a:gd name="connsiteY86" fmla="*/ 1753961 h 1964976"/>
              <a:gd name="connsiteX87" fmla="*/ 3215680 w 5649391"/>
              <a:gd name="connsiteY87" fmla="*/ 1725825 h 1964976"/>
              <a:gd name="connsiteX88" fmla="*/ 3145341 w 5649391"/>
              <a:gd name="connsiteY88" fmla="*/ 1711758 h 1964976"/>
              <a:gd name="connsiteX89" fmla="*/ 2681107 w 5649391"/>
              <a:gd name="connsiteY89" fmla="*/ 1725825 h 1964976"/>
              <a:gd name="connsiteX90" fmla="*/ 2624837 w 5649391"/>
              <a:gd name="connsiteY90" fmla="*/ 1753961 h 1964976"/>
              <a:gd name="connsiteX91" fmla="*/ 2441957 w 5649391"/>
              <a:gd name="connsiteY91" fmla="*/ 1782096 h 1964976"/>
              <a:gd name="connsiteX92" fmla="*/ 2216874 w 5649391"/>
              <a:gd name="connsiteY92" fmla="*/ 1810232 h 1964976"/>
              <a:gd name="connsiteX93" fmla="*/ 1175864 w 5649391"/>
              <a:gd name="connsiteY93" fmla="*/ 1796164 h 1964976"/>
              <a:gd name="connsiteX94" fmla="*/ 992984 w 5649391"/>
              <a:gd name="connsiteY94" fmla="*/ 1824299 h 1964976"/>
              <a:gd name="connsiteX95" fmla="*/ 964849 w 5649391"/>
              <a:gd name="connsiteY95" fmla="*/ 1866502 h 1964976"/>
              <a:gd name="connsiteX96" fmla="*/ 908578 w 5649391"/>
              <a:gd name="connsiteY96" fmla="*/ 1908705 h 1964976"/>
              <a:gd name="connsiteX97" fmla="*/ 838240 w 5649391"/>
              <a:gd name="connsiteY97" fmla="*/ 1922773 h 1964976"/>
              <a:gd name="connsiteX98" fmla="*/ 739766 w 5649391"/>
              <a:gd name="connsiteY98" fmla="*/ 1950908 h 1964976"/>
              <a:gd name="connsiteX99" fmla="*/ 599089 w 5649391"/>
              <a:gd name="connsiteY99" fmla="*/ 1964976 h 1964976"/>
              <a:gd name="connsiteX100" fmla="*/ 22314 w 5649391"/>
              <a:gd name="connsiteY100" fmla="*/ 1599216 h 1964976"/>
              <a:gd name="connsiteX101" fmla="*/ 36381 w 5649391"/>
              <a:gd name="connsiteY101" fmla="*/ 1360065 h 1964976"/>
              <a:gd name="connsiteX102" fmla="*/ 50449 w 5649391"/>
              <a:gd name="connsiteY102" fmla="*/ 1289727 h 1964976"/>
              <a:gd name="connsiteX103" fmla="*/ 64517 w 5649391"/>
              <a:gd name="connsiteY103" fmla="*/ 1163118 h 1964976"/>
              <a:gd name="connsiteX104" fmla="*/ 92652 w 5649391"/>
              <a:gd name="connsiteY104" fmla="*/ 1064644 h 1964976"/>
              <a:gd name="connsiteX105" fmla="*/ 78584 w 5649391"/>
              <a:gd name="connsiteY105" fmla="*/ 755155 h 1964976"/>
              <a:gd name="connsiteX106" fmla="*/ 92652 w 5649391"/>
              <a:gd name="connsiteY106" fmla="*/ 544139 h 1964976"/>
              <a:gd name="connsiteX107" fmla="*/ 134855 w 5649391"/>
              <a:gd name="connsiteY107" fmla="*/ 530072 h 1964976"/>
              <a:gd name="connsiteX108" fmla="*/ 599089 w 5649391"/>
              <a:gd name="connsiteY108" fmla="*/ 487868 h 1964976"/>
              <a:gd name="connsiteX109" fmla="*/ 824172 w 5649391"/>
              <a:gd name="connsiteY109" fmla="*/ 487868 h 196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5649391" h="1964976">
                <a:moveTo>
                  <a:pt x="50449" y="642613"/>
                </a:moveTo>
                <a:lnTo>
                  <a:pt x="50449" y="642613"/>
                </a:lnTo>
                <a:cubicBezTo>
                  <a:pt x="97341" y="647302"/>
                  <a:pt x="144000" y="656681"/>
                  <a:pt x="191126" y="656681"/>
                </a:cubicBezTo>
                <a:cubicBezTo>
                  <a:pt x="233589" y="656681"/>
                  <a:pt x="275850" y="649594"/>
                  <a:pt x="317735" y="642613"/>
                </a:cubicBezTo>
                <a:cubicBezTo>
                  <a:pt x="332362" y="640175"/>
                  <a:pt x="345680" y="632619"/>
                  <a:pt x="359938" y="628545"/>
                </a:cubicBezTo>
                <a:cubicBezTo>
                  <a:pt x="378528" y="623234"/>
                  <a:pt x="397452" y="619167"/>
                  <a:pt x="416209" y="614478"/>
                </a:cubicBezTo>
                <a:cubicBezTo>
                  <a:pt x="471163" y="559522"/>
                  <a:pt x="413500" y="608798"/>
                  <a:pt x="486547" y="572275"/>
                </a:cubicBezTo>
                <a:cubicBezTo>
                  <a:pt x="595630" y="517734"/>
                  <a:pt x="464877" y="565429"/>
                  <a:pt x="570954" y="530072"/>
                </a:cubicBezTo>
                <a:cubicBezTo>
                  <a:pt x="585022" y="520693"/>
                  <a:pt x="597707" y="508803"/>
                  <a:pt x="613157" y="501936"/>
                </a:cubicBezTo>
                <a:cubicBezTo>
                  <a:pt x="640258" y="489891"/>
                  <a:pt x="697563" y="473801"/>
                  <a:pt x="697563" y="473801"/>
                </a:cubicBezTo>
                <a:cubicBezTo>
                  <a:pt x="706941" y="464422"/>
                  <a:pt x="714325" y="452489"/>
                  <a:pt x="725698" y="445665"/>
                </a:cubicBezTo>
                <a:cubicBezTo>
                  <a:pt x="741453" y="436212"/>
                  <a:pt x="811915" y="421207"/>
                  <a:pt x="824172" y="417530"/>
                </a:cubicBezTo>
                <a:cubicBezTo>
                  <a:pt x="852578" y="409008"/>
                  <a:pt x="879497" y="395211"/>
                  <a:pt x="908578" y="389395"/>
                </a:cubicBezTo>
                <a:cubicBezTo>
                  <a:pt x="1006887" y="369733"/>
                  <a:pt x="955332" y="379258"/>
                  <a:pt x="1063323" y="361259"/>
                </a:cubicBezTo>
                <a:cubicBezTo>
                  <a:pt x="1077391" y="347191"/>
                  <a:pt x="1088973" y="330092"/>
                  <a:pt x="1105526" y="319056"/>
                </a:cubicBezTo>
                <a:cubicBezTo>
                  <a:pt x="1117864" y="310831"/>
                  <a:pt x="1133423" y="308890"/>
                  <a:pt x="1147729" y="304988"/>
                </a:cubicBezTo>
                <a:cubicBezTo>
                  <a:pt x="1185035" y="294814"/>
                  <a:pt x="1224577" y="291725"/>
                  <a:pt x="1260271" y="276853"/>
                </a:cubicBezTo>
                <a:cubicBezTo>
                  <a:pt x="1310261" y="256024"/>
                  <a:pt x="1442378" y="196157"/>
                  <a:pt x="1513489" y="178379"/>
                </a:cubicBezTo>
                <a:cubicBezTo>
                  <a:pt x="1541161" y="171461"/>
                  <a:pt x="1569832" y="169414"/>
                  <a:pt x="1597895" y="164312"/>
                </a:cubicBezTo>
                <a:cubicBezTo>
                  <a:pt x="1814265" y="124973"/>
                  <a:pt x="1503811" y="177648"/>
                  <a:pt x="1752640" y="136176"/>
                </a:cubicBezTo>
                <a:cubicBezTo>
                  <a:pt x="1808911" y="140865"/>
                  <a:pt x="1865953" y="139838"/>
                  <a:pt x="1921452" y="150244"/>
                </a:cubicBezTo>
                <a:cubicBezTo>
                  <a:pt x="1942064" y="154109"/>
                  <a:pt x="1958252" y="170591"/>
                  <a:pt x="1977723" y="178379"/>
                </a:cubicBezTo>
                <a:cubicBezTo>
                  <a:pt x="2005259" y="189393"/>
                  <a:pt x="2033994" y="197137"/>
                  <a:pt x="2062129" y="206515"/>
                </a:cubicBezTo>
                <a:lnTo>
                  <a:pt x="2104332" y="220582"/>
                </a:lnTo>
                <a:cubicBezTo>
                  <a:pt x="2118400" y="225271"/>
                  <a:pt x="2132149" y="231053"/>
                  <a:pt x="2146535" y="234650"/>
                </a:cubicBezTo>
                <a:cubicBezTo>
                  <a:pt x="2165292" y="239339"/>
                  <a:pt x="2184216" y="243407"/>
                  <a:pt x="2202806" y="248718"/>
                </a:cubicBezTo>
                <a:cubicBezTo>
                  <a:pt x="2344079" y="289081"/>
                  <a:pt x="2125366" y="232874"/>
                  <a:pt x="2301280" y="276853"/>
                </a:cubicBezTo>
                <a:cubicBezTo>
                  <a:pt x="2473564" y="406066"/>
                  <a:pt x="2281347" y="257758"/>
                  <a:pt x="2385686" y="347192"/>
                </a:cubicBezTo>
                <a:cubicBezTo>
                  <a:pt x="2408483" y="366732"/>
                  <a:pt x="2434793" y="382231"/>
                  <a:pt x="2456024" y="403462"/>
                </a:cubicBezTo>
                <a:cubicBezTo>
                  <a:pt x="2472603" y="420041"/>
                  <a:pt x="2481648" y="443154"/>
                  <a:pt x="2498227" y="459733"/>
                </a:cubicBezTo>
                <a:cubicBezTo>
                  <a:pt x="2569673" y="531179"/>
                  <a:pt x="2535337" y="473316"/>
                  <a:pt x="2582634" y="530072"/>
                </a:cubicBezTo>
                <a:cubicBezTo>
                  <a:pt x="2597644" y="548084"/>
                  <a:pt x="2609260" y="568818"/>
                  <a:pt x="2624837" y="586342"/>
                </a:cubicBezTo>
                <a:cubicBezTo>
                  <a:pt x="2646866" y="611125"/>
                  <a:pt x="2676782" y="629092"/>
                  <a:pt x="2695175" y="656681"/>
                </a:cubicBezTo>
                <a:cubicBezTo>
                  <a:pt x="2732690" y="712952"/>
                  <a:pt x="2709243" y="689506"/>
                  <a:pt x="2765514" y="727019"/>
                </a:cubicBezTo>
                <a:lnTo>
                  <a:pt x="2849920" y="712952"/>
                </a:lnTo>
                <a:cubicBezTo>
                  <a:pt x="2882692" y="707910"/>
                  <a:pt x="2915687" y="704335"/>
                  <a:pt x="2948394" y="698884"/>
                </a:cubicBezTo>
                <a:cubicBezTo>
                  <a:pt x="3093778" y="674653"/>
                  <a:pt x="2938988" y="694198"/>
                  <a:pt x="3103138" y="670748"/>
                </a:cubicBezTo>
                <a:cubicBezTo>
                  <a:pt x="3140564" y="665402"/>
                  <a:pt x="3178314" y="662430"/>
                  <a:pt x="3215680" y="656681"/>
                </a:cubicBezTo>
                <a:cubicBezTo>
                  <a:pt x="3239312" y="653045"/>
                  <a:pt x="3262386" y="646249"/>
                  <a:pt x="3286018" y="642613"/>
                </a:cubicBezTo>
                <a:cubicBezTo>
                  <a:pt x="3323384" y="636864"/>
                  <a:pt x="3361086" y="633541"/>
                  <a:pt x="3398560" y="628545"/>
                </a:cubicBezTo>
                <a:lnTo>
                  <a:pt x="3497034" y="614478"/>
                </a:lnTo>
                <a:cubicBezTo>
                  <a:pt x="3515791" y="605099"/>
                  <a:pt x="3535096" y="596747"/>
                  <a:pt x="3553304" y="586342"/>
                </a:cubicBezTo>
                <a:cubicBezTo>
                  <a:pt x="3567983" y="577954"/>
                  <a:pt x="3579967" y="564867"/>
                  <a:pt x="3595507" y="558207"/>
                </a:cubicBezTo>
                <a:cubicBezTo>
                  <a:pt x="3613278" y="550591"/>
                  <a:pt x="3633436" y="550253"/>
                  <a:pt x="3651778" y="544139"/>
                </a:cubicBezTo>
                <a:cubicBezTo>
                  <a:pt x="3790586" y="497870"/>
                  <a:pt x="3653546" y="529719"/>
                  <a:pt x="3792455" y="501936"/>
                </a:cubicBezTo>
                <a:cubicBezTo>
                  <a:pt x="3811212" y="492558"/>
                  <a:pt x="3829090" y="481164"/>
                  <a:pt x="3848726" y="473801"/>
                </a:cubicBezTo>
                <a:cubicBezTo>
                  <a:pt x="3866829" y="467012"/>
                  <a:pt x="3886407" y="465045"/>
                  <a:pt x="3904997" y="459733"/>
                </a:cubicBezTo>
                <a:cubicBezTo>
                  <a:pt x="3919255" y="455659"/>
                  <a:pt x="3933316" y="450872"/>
                  <a:pt x="3947200" y="445665"/>
                </a:cubicBezTo>
                <a:cubicBezTo>
                  <a:pt x="3970844" y="436798"/>
                  <a:pt x="3994462" y="427786"/>
                  <a:pt x="4017538" y="417530"/>
                </a:cubicBezTo>
                <a:cubicBezTo>
                  <a:pt x="4036701" y="409013"/>
                  <a:pt x="4054173" y="396758"/>
                  <a:pt x="4073809" y="389395"/>
                </a:cubicBezTo>
                <a:cubicBezTo>
                  <a:pt x="4091912" y="382606"/>
                  <a:pt x="4111490" y="380639"/>
                  <a:pt x="4130080" y="375327"/>
                </a:cubicBezTo>
                <a:cubicBezTo>
                  <a:pt x="4271312" y="334974"/>
                  <a:pt x="4052694" y="391155"/>
                  <a:pt x="4228554" y="347192"/>
                </a:cubicBezTo>
                <a:cubicBezTo>
                  <a:pt x="4237932" y="337813"/>
                  <a:pt x="4244498" y="324281"/>
                  <a:pt x="4256689" y="319056"/>
                </a:cubicBezTo>
                <a:cubicBezTo>
                  <a:pt x="4278666" y="309637"/>
                  <a:pt x="4304037" y="311557"/>
                  <a:pt x="4327027" y="304988"/>
                </a:cubicBezTo>
                <a:cubicBezTo>
                  <a:pt x="4369802" y="292767"/>
                  <a:pt x="4413847" y="282680"/>
                  <a:pt x="4453637" y="262785"/>
                </a:cubicBezTo>
                <a:cubicBezTo>
                  <a:pt x="4552827" y="213190"/>
                  <a:pt x="4466828" y="252874"/>
                  <a:pt x="4594314" y="206515"/>
                </a:cubicBezTo>
                <a:cubicBezTo>
                  <a:pt x="4622734" y="196181"/>
                  <a:pt x="4673395" y="172677"/>
                  <a:pt x="4706855" y="164312"/>
                </a:cubicBezTo>
                <a:cubicBezTo>
                  <a:pt x="4865924" y="124545"/>
                  <a:pt x="4680526" y="182466"/>
                  <a:pt x="4861600" y="122108"/>
                </a:cubicBezTo>
                <a:lnTo>
                  <a:pt x="4903803" y="108041"/>
                </a:lnTo>
                <a:cubicBezTo>
                  <a:pt x="4917871" y="103352"/>
                  <a:pt x="4931620" y="97570"/>
                  <a:pt x="4946006" y="93973"/>
                </a:cubicBezTo>
                <a:cubicBezTo>
                  <a:pt x="5031046" y="72713"/>
                  <a:pt x="4983940" y="86018"/>
                  <a:pt x="5086683" y="51770"/>
                </a:cubicBezTo>
                <a:lnTo>
                  <a:pt x="5171089" y="23635"/>
                </a:lnTo>
                <a:lnTo>
                  <a:pt x="5213292" y="9567"/>
                </a:lnTo>
                <a:cubicBezTo>
                  <a:pt x="5692455" y="30401"/>
                  <a:pt x="5435500" y="-53788"/>
                  <a:pt x="5579052" y="65838"/>
                </a:cubicBezTo>
                <a:cubicBezTo>
                  <a:pt x="5592040" y="76662"/>
                  <a:pt x="5607187" y="84595"/>
                  <a:pt x="5621255" y="93973"/>
                </a:cubicBezTo>
                <a:cubicBezTo>
                  <a:pt x="5625944" y="145555"/>
                  <a:pt x="5627998" y="197444"/>
                  <a:pt x="5635323" y="248718"/>
                </a:cubicBezTo>
                <a:cubicBezTo>
                  <a:pt x="5637420" y="263398"/>
                  <a:pt x="5649391" y="276092"/>
                  <a:pt x="5649391" y="290921"/>
                </a:cubicBezTo>
                <a:cubicBezTo>
                  <a:pt x="5649391" y="338047"/>
                  <a:pt x="5641988" y="384945"/>
                  <a:pt x="5635323" y="431598"/>
                </a:cubicBezTo>
                <a:cubicBezTo>
                  <a:pt x="5632589" y="450738"/>
                  <a:pt x="5625047" y="468909"/>
                  <a:pt x="5621255" y="487868"/>
                </a:cubicBezTo>
                <a:cubicBezTo>
                  <a:pt x="5615661" y="515838"/>
                  <a:pt x="5611041" y="544013"/>
                  <a:pt x="5607187" y="572275"/>
                </a:cubicBezTo>
                <a:cubicBezTo>
                  <a:pt x="5596971" y="647193"/>
                  <a:pt x="5579052" y="797358"/>
                  <a:pt x="5579052" y="797358"/>
                </a:cubicBezTo>
                <a:cubicBezTo>
                  <a:pt x="5583741" y="858318"/>
                  <a:pt x="5585537" y="919570"/>
                  <a:pt x="5593120" y="980238"/>
                </a:cubicBezTo>
                <a:cubicBezTo>
                  <a:pt x="5594959" y="994952"/>
                  <a:pt x="5603591" y="1008055"/>
                  <a:pt x="5607187" y="1022441"/>
                </a:cubicBezTo>
                <a:cubicBezTo>
                  <a:pt x="5612986" y="1045637"/>
                  <a:pt x="5616566" y="1069333"/>
                  <a:pt x="5621255" y="1092779"/>
                </a:cubicBezTo>
                <a:cubicBezTo>
                  <a:pt x="5616566" y="1233456"/>
                  <a:pt x="5619930" y="1374633"/>
                  <a:pt x="5607187" y="1514810"/>
                </a:cubicBezTo>
                <a:cubicBezTo>
                  <a:pt x="5605656" y="1531648"/>
                  <a:pt x="5593389" y="1548052"/>
                  <a:pt x="5579052" y="1557013"/>
                </a:cubicBezTo>
                <a:cubicBezTo>
                  <a:pt x="5553903" y="1572731"/>
                  <a:pt x="5522781" y="1575770"/>
                  <a:pt x="5494646" y="1585148"/>
                </a:cubicBezTo>
                <a:lnTo>
                  <a:pt x="5452443" y="1599216"/>
                </a:lnTo>
                <a:cubicBezTo>
                  <a:pt x="5438375" y="1603905"/>
                  <a:pt x="5424995" y="1611808"/>
                  <a:pt x="5410240" y="1613284"/>
                </a:cubicBezTo>
                <a:cubicBezTo>
                  <a:pt x="5300227" y="1624286"/>
                  <a:pt x="5146414" y="1638498"/>
                  <a:pt x="5044480" y="1655487"/>
                </a:cubicBezTo>
                <a:lnTo>
                  <a:pt x="4875667" y="1683622"/>
                </a:lnTo>
                <a:cubicBezTo>
                  <a:pt x="4747489" y="1675611"/>
                  <a:pt x="4685885" y="1681898"/>
                  <a:pt x="4580246" y="1655487"/>
                </a:cubicBezTo>
                <a:cubicBezTo>
                  <a:pt x="4565860" y="1651890"/>
                  <a:pt x="4552111" y="1646108"/>
                  <a:pt x="4538043" y="1641419"/>
                </a:cubicBezTo>
                <a:cubicBezTo>
                  <a:pt x="4510164" y="1646995"/>
                  <a:pt x="4441238" y="1659620"/>
                  <a:pt x="4411434" y="1669555"/>
                </a:cubicBezTo>
                <a:cubicBezTo>
                  <a:pt x="4387477" y="1677541"/>
                  <a:pt x="4365282" y="1690434"/>
                  <a:pt x="4341095" y="1697690"/>
                </a:cubicBezTo>
                <a:cubicBezTo>
                  <a:pt x="4320510" y="1703866"/>
                  <a:pt x="4201625" y="1723916"/>
                  <a:pt x="4186351" y="1725825"/>
                </a:cubicBezTo>
                <a:cubicBezTo>
                  <a:pt x="4107597" y="1735669"/>
                  <a:pt x="3951121" y="1747773"/>
                  <a:pt x="3876861" y="1753961"/>
                </a:cubicBezTo>
                <a:lnTo>
                  <a:pt x="3215680" y="1725825"/>
                </a:lnTo>
                <a:cubicBezTo>
                  <a:pt x="3191809" y="1724448"/>
                  <a:pt x="3169252" y="1711758"/>
                  <a:pt x="3145341" y="1711758"/>
                </a:cubicBezTo>
                <a:cubicBezTo>
                  <a:pt x="2990525" y="1711758"/>
                  <a:pt x="2835852" y="1721136"/>
                  <a:pt x="2681107" y="1725825"/>
                </a:cubicBezTo>
                <a:cubicBezTo>
                  <a:pt x="2662350" y="1735204"/>
                  <a:pt x="2644923" y="1747935"/>
                  <a:pt x="2624837" y="1753961"/>
                </a:cubicBezTo>
                <a:cubicBezTo>
                  <a:pt x="2608083" y="1758987"/>
                  <a:pt x="2452003" y="1780840"/>
                  <a:pt x="2441957" y="1782096"/>
                </a:cubicBezTo>
                <a:cubicBezTo>
                  <a:pt x="2158297" y="1817554"/>
                  <a:pt x="2454284" y="1776315"/>
                  <a:pt x="2216874" y="1810232"/>
                </a:cubicBezTo>
                <a:cubicBezTo>
                  <a:pt x="1869871" y="1805543"/>
                  <a:pt x="1522876" y="1792176"/>
                  <a:pt x="1175864" y="1796164"/>
                </a:cubicBezTo>
                <a:cubicBezTo>
                  <a:pt x="1114191" y="1796873"/>
                  <a:pt x="1051496" y="1804795"/>
                  <a:pt x="992984" y="1824299"/>
                </a:cubicBezTo>
                <a:cubicBezTo>
                  <a:pt x="976944" y="1829645"/>
                  <a:pt x="976804" y="1854547"/>
                  <a:pt x="964849" y="1866502"/>
                </a:cubicBezTo>
                <a:cubicBezTo>
                  <a:pt x="948270" y="1883081"/>
                  <a:pt x="930003" y="1899183"/>
                  <a:pt x="908578" y="1908705"/>
                </a:cubicBezTo>
                <a:cubicBezTo>
                  <a:pt x="886728" y="1918416"/>
                  <a:pt x="861436" y="1916974"/>
                  <a:pt x="838240" y="1922773"/>
                </a:cubicBezTo>
                <a:cubicBezTo>
                  <a:pt x="784789" y="1936136"/>
                  <a:pt x="801174" y="1942136"/>
                  <a:pt x="739766" y="1950908"/>
                </a:cubicBezTo>
                <a:cubicBezTo>
                  <a:pt x="693113" y="1957573"/>
                  <a:pt x="645981" y="1960287"/>
                  <a:pt x="599089" y="1964976"/>
                </a:cubicBezTo>
                <a:cubicBezTo>
                  <a:pt x="406831" y="1843056"/>
                  <a:pt x="177372" y="1765903"/>
                  <a:pt x="22314" y="1599216"/>
                </a:cubicBezTo>
                <a:cubicBezTo>
                  <a:pt x="-32075" y="1540747"/>
                  <a:pt x="29151" y="1439592"/>
                  <a:pt x="36381" y="1360065"/>
                </a:cubicBezTo>
                <a:cubicBezTo>
                  <a:pt x="38546" y="1336253"/>
                  <a:pt x="47067" y="1313397"/>
                  <a:pt x="50449" y="1289727"/>
                </a:cubicBezTo>
                <a:cubicBezTo>
                  <a:pt x="56454" y="1247691"/>
                  <a:pt x="58060" y="1205087"/>
                  <a:pt x="64517" y="1163118"/>
                </a:cubicBezTo>
                <a:cubicBezTo>
                  <a:pt x="69565" y="1130306"/>
                  <a:pt x="82145" y="1096163"/>
                  <a:pt x="92652" y="1064644"/>
                </a:cubicBezTo>
                <a:cubicBezTo>
                  <a:pt x="87963" y="961481"/>
                  <a:pt x="78584" y="858425"/>
                  <a:pt x="78584" y="755155"/>
                </a:cubicBezTo>
                <a:cubicBezTo>
                  <a:pt x="78584" y="684660"/>
                  <a:pt x="75554" y="612529"/>
                  <a:pt x="92652" y="544139"/>
                </a:cubicBezTo>
                <a:cubicBezTo>
                  <a:pt x="96248" y="529753"/>
                  <a:pt x="134855" y="530072"/>
                  <a:pt x="134855" y="530072"/>
                </a:cubicBezTo>
                <a:lnTo>
                  <a:pt x="599089" y="487868"/>
                </a:lnTo>
                <a:lnTo>
                  <a:pt x="824172" y="487868"/>
                </a:lnTo>
              </a:path>
            </a:pathLst>
          </a:custGeom>
          <a:solidFill>
            <a:srgbClr val="4584D3">
              <a:alpha val="46667"/>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1" name="Picture 10">
            <a:extLst>
              <a:ext uri="{FF2B5EF4-FFF2-40B4-BE49-F238E27FC236}">
                <a16:creationId xmlns:a16="http://schemas.microsoft.com/office/drawing/2014/main" id="{34181189-15F0-0246-8433-0966FB0AB768}"/>
              </a:ext>
            </a:extLst>
          </p:cNvPr>
          <p:cNvPicPr>
            <a:picLocks noChangeAspect="1"/>
          </p:cNvPicPr>
          <p:nvPr/>
        </p:nvPicPr>
        <p:blipFill>
          <a:blip r:embed="rId3"/>
          <a:stretch>
            <a:fillRect/>
          </a:stretch>
        </p:blipFill>
        <p:spPr>
          <a:xfrm>
            <a:off x="7390227" y="12965"/>
            <a:ext cx="4784015" cy="3730744"/>
          </a:xfrm>
          <a:prstGeom prst="rect">
            <a:avLst/>
          </a:prstGeom>
        </p:spPr>
      </p:pic>
      <p:sp>
        <p:nvSpPr>
          <p:cNvPr id="12" name="Rectangle 11">
            <a:extLst>
              <a:ext uri="{FF2B5EF4-FFF2-40B4-BE49-F238E27FC236}">
                <a16:creationId xmlns:a16="http://schemas.microsoft.com/office/drawing/2014/main" id="{A9F4A8BB-F712-4B44-A07D-366B308376E3}"/>
              </a:ext>
            </a:extLst>
          </p:cNvPr>
          <p:cNvSpPr/>
          <p:nvPr/>
        </p:nvSpPr>
        <p:spPr>
          <a:xfrm>
            <a:off x="1" y="6488668"/>
            <a:ext cx="12174241" cy="338554"/>
          </a:xfrm>
          <a:prstGeom prst="rect">
            <a:avLst/>
          </a:prstGeom>
        </p:spPr>
        <p:txBody>
          <a:bodyPr wrap="square">
            <a:spAutoFit/>
          </a:bodyPr>
          <a:lstStyle/>
          <a:p>
            <a:pPr algn="r"/>
            <a:r>
              <a:rPr lang="en-US" sz="1600" dirty="0">
                <a:latin typeface="Arial Narrow" panose="020B0604020202020204" pitchFamily="34" charset="0"/>
                <a:cs typeface="Arial Narrow" panose="020B0604020202020204" pitchFamily="34" charset="0"/>
              </a:rPr>
              <a:t>Sources: Google Earth (map); Boon et al., 2018 (graph); Wikipedia (SD)  </a:t>
            </a:r>
          </a:p>
        </p:txBody>
      </p:sp>
      <p:sp>
        <p:nvSpPr>
          <p:cNvPr id="13" name="Rectangle 12">
            <a:extLst>
              <a:ext uri="{FF2B5EF4-FFF2-40B4-BE49-F238E27FC236}">
                <a16:creationId xmlns:a16="http://schemas.microsoft.com/office/drawing/2014/main" id="{EBAEF5A4-514A-8247-B02D-2D0DF7F9FBFD}"/>
              </a:ext>
            </a:extLst>
          </p:cNvPr>
          <p:cNvSpPr/>
          <p:nvPr/>
        </p:nvSpPr>
        <p:spPr>
          <a:xfrm>
            <a:off x="-1" y="3718679"/>
            <a:ext cx="7457495" cy="2062103"/>
          </a:xfrm>
          <a:prstGeom prst="rect">
            <a:avLst/>
          </a:prstGeom>
          <a:solidFill>
            <a:schemeClr val="bg1"/>
          </a:solidFill>
        </p:spPr>
        <p:txBody>
          <a:bodyPr wrap="square">
            <a:spAutoFit/>
          </a:bodyPr>
          <a:lstStyle/>
          <a:p>
            <a:endParaRPr lang="en-US" sz="1600" dirty="0">
              <a:solidFill>
                <a:srgbClr val="222222"/>
              </a:solidFill>
              <a:latin typeface="Arial" panose="020B0604020202020204" pitchFamily="34" charset="0"/>
            </a:endParaRPr>
          </a:p>
          <a:p>
            <a:endParaRPr lang="en-US" sz="1600" dirty="0">
              <a:solidFill>
                <a:srgbClr val="222222"/>
              </a:solidFill>
              <a:latin typeface="Arial" panose="020B0604020202020204" pitchFamily="34" charset="0"/>
            </a:endParaRPr>
          </a:p>
          <a:p>
            <a:r>
              <a:rPr lang="en-US" sz="1600" dirty="0">
                <a:solidFill>
                  <a:srgbClr val="222222"/>
                </a:solidFill>
                <a:latin typeface="Arial" panose="020B0604020202020204" pitchFamily="34" charset="0"/>
              </a:rPr>
              <a:t>In </a:t>
            </a:r>
            <a:r>
              <a:rPr lang="en-US" sz="1600" dirty="0">
                <a:solidFill>
                  <a:srgbClr val="0B0080"/>
                </a:solidFill>
                <a:latin typeface="Arial" panose="020B0604020202020204" pitchFamily="34" charset="0"/>
                <a:hlinkClick r:id="rId4" tooltip="Statistics"/>
              </a:rPr>
              <a:t>statistics</a:t>
            </a:r>
            <a:r>
              <a:rPr lang="en-US" sz="1600" dirty="0">
                <a:solidFill>
                  <a:srgbClr val="222222"/>
                </a:solidFill>
                <a:latin typeface="Arial" panose="020B0604020202020204" pitchFamily="34" charset="0"/>
              </a:rPr>
              <a:t>, the </a:t>
            </a:r>
            <a:r>
              <a:rPr lang="en-US" sz="1600" b="1" dirty="0">
                <a:solidFill>
                  <a:srgbClr val="222222"/>
                </a:solidFill>
                <a:latin typeface="Arial" panose="020B0604020202020204" pitchFamily="34" charset="0"/>
              </a:rPr>
              <a:t>standard deviation</a:t>
            </a:r>
            <a:r>
              <a:rPr lang="en-US" sz="1600" dirty="0">
                <a:solidFill>
                  <a:srgbClr val="222222"/>
                </a:solidFill>
                <a:latin typeface="Arial" panose="020B0604020202020204" pitchFamily="34" charset="0"/>
              </a:rPr>
              <a:t> (</a:t>
            </a:r>
            <a:r>
              <a:rPr lang="en-US" sz="1600" b="1" dirty="0">
                <a:solidFill>
                  <a:srgbClr val="222222"/>
                </a:solidFill>
                <a:latin typeface="Arial" panose="020B0604020202020204" pitchFamily="34" charset="0"/>
              </a:rPr>
              <a:t>SD</a:t>
            </a:r>
            <a:r>
              <a:rPr lang="en-US" sz="1600" dirty="0">
                <a:solidFill>
                  <a:srgbClr val="222222"/>
                </a:solidFill>
                <a:latin typeface="Arial" panose="020B0604020202020204" pitchFamily="34" charset="0"/>
              </a:rPr>
              <a:t>, also represented by the lower case Greek letter sigma </a:t>
            </a:r>
            <a:r>
              <a:rPr lang="el-GR" sz="1600" b="1" dirty="0">
                <a:solidFill>
                  <a:srgbClr val="0B0080"/>
                </a:solidFill>
                <a:latin typeface="Arial" panose="020B0604020202020204" pitchFamily="34" charset="0"/>
                <a:hlinkClick r:id="rId5" tooltip="Sigma"/>
              </a:rPr>
              <a:t>σ</a:t>
            </a:r>
            <a:r>
              <a:rPr lang="el-GR" sz="1600" dirty="0">
                <a:solidFill>
                  <a:srgbClr val="222222"/>
                </a:solidFill>
                <a:latin typeface="Arial" panose="020B0604020202020204" pitchFamily="34" charset="0"/>
              </a:rPr>
              <a:t> </a:t>
            </a:r>
            <a:r>
              <a:rPr lang="en-US" sz="1600" dirty="0">
                <a:solidFill>
                  <a:srgbClr val="222222"/>
                </a:solidFill>
                <a:latin typeface="Arial" panose="020B0604020202020204" pitchFamily="34" charset="0"/>
              </a:rPr>
              <a:t>or the Latin letter </a:t>
            </a:r>
            <a:r>
              <a:rPr lang="en-US" sz="1600" dirty="0">
                <a:solidFill>
                  <a:srgbClr val="0B0080"/>
                </a:solidFill>
                <a:latin typeface="Arial" panose="020B0604020202020204" pitchFamily="34" charset="0"/>
                <a:hlinkClick r:id="rId6" tooltip="S"/>
              </a:rPr>
              <a:t>s</a:t>
            </a:r>
            <a:r>
              <a:rPr lang="en-US" sz="1600" dirty="0">
                <a:solidFill>
                  <a:srgbClr val="222222"/>
                </a:solidFill>
                <a:latin typeface="Arial" panose="020B0604020202020204" pitchFamily="34" charset="0"/>
              </a:rPr>
              <a:t>) is a measure that is used to quantify the amount of variation or </a:t>
            </a:r>
            <a:r>
              <a:rPr lang="en-US" sz="1600" dirty="0">
                <a:solidFill>
                  <a:srgbClr val="0B0080"/>
                </a:solidFill>
                <a:latin typeface="Arial" panose="020B0604020202020204" pitchFamily="34" charset="0"/>
                <a:hlinkClick r:id="rId7" tooltip="Statistical dispersion"/>
              </a:rPr>
              <a:t>dispersion</a:t>
            </a:r>
            <a:r>
              <a:rPr lang="en-US" sz="1600" dirty="0">
                <a:solidFill>
                  <a:srgbClr val="222222"/>
                </a:solidFill>
                <a:latin typeface="Arial" panose="020B0604020202020204" pitchFamily="34" charset="0"/>
              </a:rPr>
              <a:t> of a set of data values.</a:t>
            </a:r>
            <a:r>
              <a:rPr lang="en-US" sz="1600" baseline="30000" dirty="0">
                <a:solidFill>
                  <a:srgbClr val="0B0080"/>
                </a:solidFill>
                <a:latin typeface="Arial" panose="020B0604020202020204" pitchFamily="34" charset="0"/>
                <a:hlinkClick r:id="rId8"/>
              </a:rPr>
              <a:t>[1]</a:t>
            </a:r>
            <a:r>
              <a:rPr lang="en-US" sz="1600" dirty="0">
                <a:solidFill>
                  <a:srgbClr val="222222"/>
                </a:solidFill>
                <a:latin typeface="Arial" panose="020B0604020202020204" pitchFamily="34" charset="0"/>
              </a:rPr>
              <a:t> A low standard deviation indicates that the data points tend to be close to the </a:t>
            </a:r>
            <a:r>
              <a:rPr lang="en-US" sz="1600" dirty="0">
                <a:solidFill>
                  <a:srgbClr val="0B0080"/>
                </a:solidFill>
                <a:latin typeface="Arial" panose="020B0604020202020204" pitchFamily="34" charset="0"/>
                <a:hlinkClick r:id="rId9" tooltip="Mean"/>
              </a:rPr>
              <a:t>mean</a:t>
            </a:r>
            <a:r>
              <a:rPr lang="en-US" sz="1600" dirty="0">
                <a:solidFill>
                  <a:srgbClr val="222222"/>
                </a:solidFill>
                <a:latin typeface="Arial" panose="020B0604020202020204" pitchFamily="34" charset="0"/>
              </a:rPr>
              <a:t> (also called the expected value) of the set, while a high standard deviation indicates that the data points are spread out over a wider range of values.</a:t>
            </a:r>
          </a:p>
        </p:txBody>
      </p:sp>
      <p:pic>
        <p:nvPicPr>
          <p:cNvPr id="14" name="Picture 13">
            <a:extLst>
              <a:ext uri="{FF2B5EF4-FFF2-40B4-BE49-F238E27FC236}">
                <a16:creationId xmlns:a16="http://schemas.microsoft.com/office/drawing/2014/main" id="{D36DEAF0-479D-104F-A289-721820596DFD}"/>
              </a:ext>
            </a:extLst>
          </p:cNvPr>
          <p:cNvPicPr>
            <a:picLocks noChangeAspect="1"/>
          </p:cNvPicPr>
          <p:nvPr/>
        </p:nvPicPr>
        <p:blipFill>
          <a:blip r:embed="rId10"/>
          <a:stretch>
            <a:fillRect/>
          </a:stretch>
        </p:blipFill>
        <p:spPr>
          <a:xfrm>
            <a:off x="8172288" y="4257821"/>
            <a:ext cx="3725333" cy="1862667"/>
          </a:xfrm>
          <a:prstGeom prst="rect">
            <a:avLst/>
          </a:prstGeom>
        </p:spPr>
      </p:pic>
      <p:pic>
        <p:nvPicPr>
          <p:cNvPr id="15" name="Picture 14">
            <a:extLst>
              <a:ext uri="{FF2B5EF4-FFF2-40B4-BE49-F238E27FC236}">
                <a16:creationId xmlns:a16="http://schemas.microsoft.com/office/drawing/2014/main" id="{7FE9100E-EE8C-2446-AA88-56C449C4F745}"/>
              </a:ext>
            </a:extLst>
          </p:cNvPr>
          <p:cNvPicPr>
            <a:picLocks noChangeAspect="1"/>
          </p:cNvPicPr>
          <p:nvPr/>
        </p:nvPicPr>
        <p:blipFill>
          <a:blip r:embed="rId11"/>
          <a:stretch>
            <a:fillRect/>
          </a:stretch>
        </p:blipFill>
        <p:spPr>
          <a:xfrm>
            <a:off x="4753204" y="2776024"/>
            <a:ext cx="2427571" cy="823640"/>
          </a:xfrm>
          <a:prstGeom prst="rect">
            <a:avLst/>
          </a:prstGeom>
        </p:spPr>
      </p:pic>
    </p:spTree>
    <p:extLst>
      <p:ext uri="{BB962C8B-B14F-4D97-AF65-F5344CB8AC3E}">
        <p14:creationId xmlns:p14="http://schemas.microsoft.com/office/powerpoint/2010/main" val="1292422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a:bodyPr>
          <a:lstStyle/>
          <a:p>
            <a:r>
              <a:rPr lang="en-US" sz="1800" dirty="0"/>
              <a:t>TEMPLATE</a:t>
            </a:r>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Graph or other statistical representation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Tree>
    <p:extLst>
      <p:ext uri="{BB962C8B-B14F-4D97-AF65-F5344CB8AC3E}">
        <p14:creationId xmlns:p14="http://schemas.microsoft.com/office/powerpoint/2010/main" val="2053153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a:bodyPr>
          <a:lstStyle/>
          <a:p>
            <a:pPr marL="0" indent="0">
              <a:buNone/>
            </a:pPr>
            <a:r>
              <a:rPr lang="en-US" sz="1800" dirty="0"/>
              <a:t>CHAPTER 1 – REASONING WITH DATA</a:t>
            </a:r>
          </a:p>
          <a:p>
            <a:pPr marL="0" indent="0">
              <a:buNone/>
            </a:pPr>
            <a:endParaRPr lang="en-US" dirty="0"/>
          </a:p>
          <a:p>
            <a:pPr marL="0" indent="0">
              <a:buNone/>
            </a:pPr>
            <a:r>
              <a:rPr lang="en-US" dirty="0"/>
              <a:t>Is Seaton at significant risk? Should we invest in expensive coastal defense infrastructure or even retreat? Some </a:t>
            </a:r>
            <a:r>
              <a:rPr lang="en-US" u="sng" dirty="0">
                <a:solidFill>
                  <a:srgbClr val="FF0000"/>
                </a:solidFill>
              </a:rPr>
              <a:t>believe</a:t>
            </a:r>
            <a:r>
              <a:rPr lang="en-US" dirty="0"/>
              <a:t> so. However, beliefs are not sufficient, especially in a world of conflicting views, interests and priorities, and limited resources. Science can help us to answer these questions, but for that we need some </a:t>
            </a:r>
            <a:r>
              <a:rPr lang="en-US" u="sng" dirty="0">
                <a:solidFill>
                  <a:srgbClr val="FF0000"/>
                </a:solidFill>
              </a:rPr>
              <a:t>empirical observations</a:t>
            </a:r>
            <a:r>
              <a:rPr lang="en-US" dirty="0"/>
              <a:t> and mechanisms to convert these observations into decisions. We can start with the </a:t>
            </a:r>
            <a:r>
              <a:rPr lang="en-US" u="sng" dirty="0">
                <a:solidFill>
                  <a:srgbClr val="FF0000"/>
                </a:solidFill>
              </a:rPr>
              <a:t>hypothesis</a:t>
            </a:r>
            <a:r>
              <a:rPr lang="en-US" dirty="0"/>
              <a:t> that Seaton is at significant risk. </a:t>
            </a:r>
          </a:p>
          <a:p>
            <a:pPr marL="0" indent="0">
              <a:buNone/>
            </a:pPr>
            <a:endParaRPr lang="en-US" dirty="0"/>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Graph or other statistical representation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
        <p:nvSpPr>
          <p:cNvPr id="2" name="Rectangle 1">
            <a:extLst>
              <a:ext uri="{FF2B5EF4-FFF2-40B4-BE49-F238E27FC236}">
                <a16:creationId xmlns:a16="http://schemas.microsoft.com/office/drawing/2014/main" id="{743973B6-A10D-324B-B223-91D25A55F72A}"/>
              </a:ext>
            </a:extLst>
          </p:cNvPr>
          <p:cNvSpPr/>
          <p:nvPr/>
        </p:nvSpPr>
        <p:spPr>
          <a:xfrm>
            <a:off x="3285067" y="903905"/>
            <a:ext cx="6096000" cy="1754326"/>
          </a:xfrm>
          <a:prstGeom prst="rect">
            <a:avLst/>
          </a:prstGeom>
        </p:spPr>
        <p:style>
          <a:lnRef idx="2">
            <a:schemeClr val="accent5"/>
          </a:lnRef>
          <a:fillRef idx="1">
            <a:schemeClr val="lt1"/>
          </a:fillRef>
          <a:effectRef idx="0">
            <a:schemeClr val="accent5"/>
          </a:effectRef>
          <a:fontRef idx="minor">
            <a:schemeClr val="dk1"/>
          </a:fontRef>
        </p:style>
        <p:txBody>
          <a:bodyPr>
            <a:spAutoFit/>
          </a:bodyPr>
          <a:lstStyle/>
          <a:p>
            <a:r>
              <a:rPr lang="en-US" b="1" dirty="0"/>
              <a:t>POP-UP BOX - How to use this app:</a:t>
            </a:r>
          </a:p>
          <a:p>
            <a:r>
              <a:rPr lang="en-US" dirty="0"/>
              <a:t>Click on the </a:t>
            </a:r>
            <a:r>
              <a:rPr lang="en-US" u="sng" dirty="0">
                <a:solidFill>
                  <a:srgbClr val="FF0000"/>
                </a:solidFill>
              </a:rPr>
              <a:t>red words </a:t>
            </a:r>
            <a:r>
              <a:rPr lang="en-US" dirty="0"/>
              <a:t>to learn more about key terms</a:t>
            </a:r>
          </a:p>
          <a:p>
            <a:r>
              <a:rPr lang="en-US" dirty="0"/>
              <a:t>You may move forward and backward through these lessons using the buttons to the right above</a:t>
            </a:r>
          </a:p>
          <a:p>
            <a:r>
              <a:rPr lang="en-US" dirty="0"/>
              <a:t>You may also jump around lessons using the drop-down ‘lessons’ button, or return ‘home’ at any time</a:t>
            </a:r>
          </a:p>
        </p:txBody>
      </p:sp>
    </p:spTree>
    <p:extLst>
      <p:ext uri="{BB962C8B-B14F-4D97-AF65-F5344CB8AC3E}">
        <p14:creationId xmlns:p14="http://schemas.microsoft.com/office/powerpoint/2010/main" val="272389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92500" lnSpcReduction="20000"/>
          </a:bodyPr>
          <a:lstStyle/>
          <a:p>
            <a:pPr marL="0" indent="0">
              <a:buNone/>
            </a:pPr>
            <a:r>
              <a:rPr lang="en-US" sz="1800" dirty="0"/>
              <a:t>CHAPTER 1 – REASONING WITH DATA: PAST AS PREDICTOR</a:t>
            </a:r>
          </a:p>
          <a:p>
            <a:pPr marL="0" indent="0">
              <a:buNone/>
            </a:pPr>
            <a:endParaRPr lang="en-US" sz="1800" dirty="0"/>
          </a:p>
          <a:p>
            <a:pPr marL="0" indent="0">
              <a:buNone/>
            </a:pPr>
            <a:r>
              <a:rPr lang="en-US" dirty="0"/>
              <a:t>The past can be useful when trying to understand the future, so we can start </a:t>
            </a:r>
            <a:r>
              <a:rPr lang="en-US" u="sng" dirty="0">
                <a:solidFill>
                  <a:srgbClr val="FF0000"/>
                </a:solidFill>
              </a:rPr>
              <a:t>testing</a:t>
            </a:r>
            <a:r>
              <a:rPr lang="en-US" dirty="0"/>
              <a:t> this hypothesis by examining past observations of sea levels. </a:t>
            </a:r>
            <a:r>
              <a:rPr lang="en-US" dirty="0">
                <a:solidFill>
                  <a:schemeClr val="accent6"/>
                </a:solidFill>
              </a:rPr>
              <a:t>Click on the ‘run’ button above to visualize and graph sea levels in Seaton over the past 50 years</a:t>
            </a:r>
            <a:r>
              <a:rPr lang="en-US" dirty="0"/>
              <a:t>.</a:t>
            </a:r>
          </a:p>
          <a:p>
            <a:pPr marL="0" indent="0">
              <a:buNone/>
            </a:pPr>
            <a:endParaRPr lang="en-US" dirty="0"/>
          </a:p>
          <a:p>
            <a:pPr marL="0" indent="0">
              <a:buNone/>
            </a:pPr>
            <a:r>
              <a:rPr lang="en-US" dirty="0"/>
              <a:t>Looking at the graph above, we might notice a </a:t>
            </a:r>
            <a:r>
              <a:rPr lang="en-US" u="sng" dirty="0">
                <a:solidFill>
                  <a:srgbClr val="FF0000"/>
                </a:solidFill>
              </a:rPr>
              <a:t>trend</a:t>
            </a:r>
            <a:r>
              <a:rPr lang="en-US" dirty="0"/>
              <a:t> in the sea levels  over time and </a:t>
            </a:r>
            <a:r>
              <a:rPr lang="en-US" u="sng" dirty="0">
                <a:solidFill>
                  <a:srgbClr val="FF0000"/>
                </a:solidFill>
              </a:rPr>
              <a:t>infer</a:t>
            </a:r>
            <a:r>
              <a:rPr lang="en-US" dirty="0"/>
              <a:t> or </a:t>
            </a:r>
            <a:r>
              <a:rPr lang="en-US" u="sng" dirty="0">
                <a:solidFill>
                  <a:srgbClr val="FF0000"/>
                </a:solidFill>
              </a:rPr>
              <a:t>predict</a:t>
            </a:r>
            <a:r>
              <a:rPr lang="en-US" dirty="0"/>
              <a:t> that if this trend keeps up Seaton is indeed at significant risk of flooding in the future. Based on these observations, we might decide to take some action, such as build an expensive seawall.</a:t>
            </a:r>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3416320"/>
          </a:xfrm>
          <a:prstGeom prst="rect">
            <a:avLst/>
          </a:prstGeom>
          <a:noFill/>
          <a:ln>
            <a:solidFill>
              <a:schemeClr val="accent1"/>
            </a:solidFill>
          </a:ln>
        </p:spPr>
        <p:txBody>
          <a:bodyPr wrap="square" rtlCol="0">
            <a:spAutoFit/>
          </a:bodyPr>
          <a:lstStyle/>
          <a:p>
            <a:r>
              <a:rPr lang="en-US" dirty="0"/>
              <a:t>NOTE: Include both past data points (zigzag) and trendline, AND label both… Trendline should include both past 50 years and next 50.</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
        <p:nvSpPr>
          <p:cNvPr id="11" name="Rectangle 10">
            <a:extLst>
              <a:ext uri="{FF2B5EF4-FFF2-40B4-BE49-F238E27FC236}">
                <a16:creationId xmlns:a16="http://schemas.microsoft.com/office/drawing/2014/main" id="{C7874B27-3F53-7549-B5C2-37AE926184ED}"/>
              </a:ext>
            </a:extLst>
          </p:cNvPr>
          <p:cNvSpPr/>
          <p:nvPr/>
        </p:nvSpPr>
        <p:spPr>
          <a:xfrm>
            <a:off x="2298205" y="878505"/>
            <a:ext cx="7921257" cy="2308324"/>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r>
              <a:rPr lang="en-US" b="1" dirty="0"/>
              <a:t>POP-UP BOX - How to use this app:</a:t>
            </a:r>
          </a:p>
          <a:p>
            <a:r>
              <a:rPr lang="en-US" b="1" dirty="0">
                <a:solidFill>
                  <a:schemeClr val="accent6"/>
                </a:solidFill>
              </a:rPr>
              <a:t>Green sentences are prompts to interact </a:t>
            </a:r>
            <a:r>
              <a:rPr lang="en-US" dirty="0"/>
              <a:t>with the visualizer and/or graphing windows. The top left frame is the visualizer; it illustrates sea levels and storm surges in Seaton under different scenarios. The top right frame displays relevant graphs and illustrations.</a:t>
            </a:r>
          </a:p>
          <a:p>
            <a:endParaRPr lang="en-US" dirty="0"/>
          </a:p>
          <a:p>
            <a:r>
              <a:rPr lang="en-US" dirty="0"/>
              <a:t>Interactions with these frames in various lessons may include using slider bars, clicking on graphs and running simulations.</a:t>
            </a:r>
          </a:p>
        </p:txBody>
      </p:sp>
    </p:spTree>
    <p:extLst>
      <p:ext uri="{BB962C8B-B14F-4D97-AF65-F5344CB8AC3E}">
        <p14:creationId xmlns:p14="http://schemas.microsoft.com/office/powerpoint/2010/main" val="2566034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62500" lnSpcReduction="20000"/>
          </a:bodyPr>
          <a:lstStyle/>
          <a:p>
            <a:pPr marL="0" indent="0">
              <a:buNone/>
            </a:pPr>
            <a:r>
              <a:rPr lang="en-US" sz="1800" dirty="0"/>
              <a:t>CHAPTER 1 – REASONING WITH DATA: MODELING</a:t>
            </a:r>
          </a:p>
          <a:p>
            <a:pPr marL="0" indent="0">
              <a:buNone/>
            </a:pPr>
            <a:endParaRPr lang="en-US" sz="1800" dirty="0"/>
          </a:p>
          <a:p>
            <a:pPr marL="0" indent="0">
              <a:buNone/>
            </a:pPr>
            <a:r>
              <a:rPr lang="en-US" dirty="0"/>
              <a:t>But, why should the trend continue? What justifies this assumption? Essentially, we have a mental </a:t>
            </a:r>
            <a:r>
              <a:rPr lang="en-US" u="sng" dirty="0">
                <a:solidFill>
                  <a:srgbClr val="FF0000"/>
                </a:solidFill>
              </a:rPr>
              <a:t>model</a:t>
            </a:r>
            <a:r>
              <a:rPr lang="en-US" dirty="0"/>
              <a:t> that projects past trends into the future; this is one potential </a:t>
            </a:r>
            <a:r>
              <a:rPr lang="en-US" b="1" dirty="0"/>
              <a:t>mechanism</a:t>
            </a:r>
            <a:r>
              <a:rPr lang="en-US" dirty="0"/>
              <a:t> through which we might arrive at a decision about our hypothesis. We could conclude that past observations are an adequate </a:t>
            </a:r>
            <a:r>
              <a:rPr lang="en-US" u="sng" dirty="0">
                <a:solidFill>
                  <a:srgbClr val="FF0000"/>
                </a:solidFill>
              </a:rPr>
              <a:t>predictor</a:t>
            </a:r>
            <a:r>
              <a:rPr lang="en-US" dirty="0"/>
              <a:t> and thus our hypothesis that future sea levels will continue to rise and cause problems for Seaton are correct. </a:t>
            </a:r>
          </a:p>
          <a:p>
            <a:pPr marL="0" indent="0">
              <a:buNone/>
            </a:pPr>
            <a:endParaRPr lang="en-US" dirty="0"/>
          </a:p>
          <a:p>
            <a:pPr marL="0" indent="0">
              <a:buNone/>
            </a:pPr>
            <a:r>
              <a:rPr lang="en-US" dirty="0"/>
              <a:t>However, conditions are always changing and past sea level rise may </a:t>
            </a:r>
            <a:r>
              <a:rPr lang="en-US" i="1" dirty="0"/>
              <a:t>not </a:t>
            </a:r>
            <a:r>
              <a:rPr lang="en-US" dirty="0"/>
              <a:t>be an adequate predictor of future sea levels. There are multiple factors (or </a:t>
            </a:r>
            <a:r>
              <a:rPr lang="en-US" u="sng" dirty="0">
                <a:solidFill>
                  <a:srgbClr val="FF0000"/>
                </a:solidFill>
              </a:rPr>
              <a:t>variables</a:t>
            </a:r>
            <a:r>
              <a:rPr lang="en-US" dirty="0"/>
              <a:t>) that may impact future sea levels. Adding these variables can yield more sophisticated and </a:t>
            </a:r>
            <a:r>
              <a:rPr lang="en-US" u="sng" dirty="0">
                <a:solidFill>
                  <a:srgbClr val="FF0000"/>
                </a:solidFill>
              </a:rPr>
              <a:t>accurate</a:t>
            </a:r>
            <a:r>
              <a:rPr lang="en-US" dirty="0"/>
              <a:t> mathematical models. For example, we could learn that increasing global temperatures could rapidly melt Arctic ice; we might want to track this variable too in order to understand if sea level rise may accelerate in the future. In terms of impacts at the local level in Seaton, we may learn that periodic wind patterns and wave dynamics can have an impact on how flooding occurs and account for them too when predicting the future. We have started expanding our </a:t>
            </a:r>
            <a:r>
              <a:rPr lang="en-US" u="sng" dirty="0">
                <a:solidFill>
                  <a:srgbClr val="FF0000"/>
                </a:solidFill>
              </a:rPr>
              <a:t>dataset</a:t>
            </a:r>
            <a:r>
              <a:rPr lang="en-US" dirty="0"/>
              <a:t> to include all these variables (and more!). The full accounting of all these different complex factors is our model for predicting future sea level rise and thus the basis of our mechanism to convert data into decisions. </a:t>
            </a:r>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NOTE: Graphic should be same as previous to start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
        <p:nvSpPr>
          <p:cNvPr id="11" name="Rectangle 10">
            <a:extLst>
              <a:ext uri="{FF2B5EF4-FFF2-40B4-BE49-F238E27FC236}">
                <a16:creationId xmlns:a16="http://schemas.microsoft.com/office/drawing/2014/main" id="{C7874B27-3F53-7549-B5C2-37AE926184ED}"/>
              </a:ext>
            </a:extLst>
          </p:cNvPr>
          <p:cNvSpPr/>
          <p:nvPr/>
        </p:nvSpPr>
        <p:spPr>
          <a:xfrm>
            <a:off x="2298205" y="878505"/>
            <a:ext cx="7921257" cy="646331"/>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r>
              <a:rPr lang="en-US" b="1" dirty="0"/>
              <a:t>POP-UP BOX - How to use this app:</a:t>
            </a:r>
          </a:p>
          <a:p>
            <a:r>
              <a:rPr lang="en-US" b="1" dirty="0">
                <a:solidFill>
                  <a:schemeClr val="accent6"/>
                </a:solidFill>
              </a:rPr>
              <a:t>Use the sliders </a:t>
            </a:r>
            <a:r>
              <a:rPr lang="en-US" dirty="0"/>
              <a:t>in the visualizer window…</a:t>
            </a:r>
          </a:p>
        </p:txBody>
      </p:sp>
    </p:spTree>
    <p:extLst>
      <p:ext uri="{BB962C8B-B14F-4D97-AF65-F5344CB8AC3E}">
        <p14:creationId xmlns:p14="http://schemas.microsoft.com/office/powerpoint/2010/main" val="611538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AE23F6-BA9E-BE4A-84A2-A15E9AF99A8A}"/>
              </a:ext>
            </a:extLst>
          </p:cNvPr>
          <p:cNvSpPr>
            <a:spLocks noGrp="1"/>
          </p:cNvSpPr>
          <p:nvPr>
            <p:ph idx="1"/>
          </p:nvPr>
        </p:nvSpPr>
        <p:spPr>
          <a:xfrm>
            <a:off x="0" y="3370522"/>
            <a:ext cx="12192000" cy="3487478"/>
          </a:xfrm>
          <a:ln>
            <a:solidFill>
              <a:schemeClr val="accent1"/>
            </a:solidFill>
          </a:ln>
        </p:spPr>
        <p:txBody>
          <a:bodyPr>
            <a:normAutofit fontScale="70000" lnSpcReduction="20000"/>
          </a:bodyPr>
          <a:lstStyle/>
          <a:p>
            <a:pPr marL="0" indent="0">
              <a:buNone/>
            </a:pPr>
            <a:r>
              <a:rPr lang="en-US" sz="1800" dirty="0"/>
              <a:t>CHAPTER 1 – REASONING WITH DATA: UNCERTAINTY</a:t>
            </a:r>
          </a:p>
          <a:p>
            <a:pPr marL="0" indent="0">
              <a:buNone/>
            </a:pPr>
            <a:endParaRPr lang="en-US" sz="1800" dirty="0"/>
          </a:p>
          <a:p>
            <a:pPr marL="0" indent="0">
              <a:buNone/>
            </a:pPr>
            <a:r>
              <a:rPr lang="en-US" dirty="0"/>
              <a:t>Note that any such decision we make is provisional and affected by </a:t>
            </a:r>
            <a:r>
              <a:rPr lang="en-US" u="sng" dirty="0">
                <a:solidFill>
                  <a:srgbClr val="FF0000"/>
                </a:solidFill>
              </a:rPr>
              <a:t>uncertainty</a:t>
            </a:r>
            <a:r>
              <a:rPr lang="en-US" dirty="0"/>
              <a:t> and </a:t>
            </a:r>
            <a:r>
              <a:rPr lang="en-US" u="sng" dirty="0">
                <a:solidFill>
                  <a:srgbClr val="FF0000"/>
                </a:solidFill>
              </a:rPr>
              <a:t>variability</a:t>
            </a:r>
            <a:r>
              <a:rPr lang="en-US" dirty="0"/>
              <a:t>. There are always questions such as – “Did I measure everything just right?”, “Did I miss any important variables?”, “Are there other possible models that may explain the relationship between variables?”, “Will things change in the future as people choose to use green energy more?”</a:t>
            </a:r>
          </a:p>
          <a:p>
            <a:pPr marL="0" indent="0">
              <a:buNone/>
            </a:pPr>
            <a:br>
              <a:rPr lang="en-US" dirty="0"/>
            </a:br>
            <a:r>
              <a:rPr lang="en-US" dirty="0"/>
              <a:t>The empirical observations are our data, and the modeling mechanism, when it accounts for uncertainty, is statistical reasoning or data analytics. Where there is a direct relationship from observations to decision using simple formulas, statistical reasoning is identical to physics or other natural sciences. It is in the presence of uncertainty about the exact mechanism that we rely on the tools of statistical reasoning. We propose a </a:t>
            </a:r>
            <a:r>
              <a:rPr lang="en-US" u="sng" dirty="0">
                <a:solidFill>
                  <a:srgbClr val="FF0000"/>
                </a:solidFill>
              </a:rPr>
              <a:t>model</a:t>
            </a:r>
            <a:r>
              <a:rPr lang="en-US" dirty="0"/>
              <a:t> that is based on physics and other sciences, but with the understanding that the model is not perfect. The predictions of the proposed model need to be processed in some consistent manner to arrive at a final decision.</a:t>
            </a:r>
            <a:r>
              <a:rPr lang="en-US" dirty="0">
                <a:effectLst/>
              </a:rPr>
              <a:t> </a:t>
            </a:r>
            <a:endParaRPr lang="en-US" dirty="0"/>
          </a:p>
        </p:txBody>
      </p:sp>
      <p:sp>
        <p:nvSpPr>
          <p:cNvPr id="5" name="TextBox 4">
            <a:extLst>
              <a:ext uri="{FF2B5EF4-FFF2-40B4-BE49-F238E27FC236}">
                <a16:creationId xmlns:a16="http://schemas.microsoft.com/office/drawing/2014/main" id="{FDCB452C-75A9-5645-B90A-99A613BCA1EC}"/>
              </a:ext>
            </a:extLst>
          </p:cNvPr>
          <p:cNvSpPr txBox="1"/>
          <p:nvPr/>
        </p:nvSpPr>
        <p:spPr>
          <a:xfrm>
            <a:off x="-1" y="0"/>
            <a:ext cx="6062134" cy="2862322"/>
          </a:xfrm>
          <a:prstGeom prst="rect">
            <a:avLst/>
          </a:prstGeom>
          <a:noFill/>
          <a:ln>
            <a:solidFill>
              <a:schemeClr val="accent1"/>
            </a:solidFill>
          </a:ln>
        </p:spPr>
        <p:txBody>
          <a:bodyPr wrap="square" rtlCol="0">
            <a:spAutoFit/>
          </a:bodyPr>
          <a:lstStyle/>
          <a:p>
            <a:r>
              <a:rPr lang="en-US" dirty="0"/>
              <a:t>Visualizer (with sliders)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4F50E421-50D7-B64A-9D3D-02265AD161C2}"/>
              </a:ext>
            </a:extLst>
          </p:cNvPr>
          <p:cNvSpPr txBox="1"/>
          <p:nvPr/>
        </p:nvSpPr>
        <p:spPr>
          <a:xfrm>
            <a:off x="6062133" y="0"/>
            <a:ext cx="6129868" cy="2862322"/>
          </a:xfrm>
          <a:prstGeom prst="rect">
            <a:avLst/>
          </a:prstGeom>
          <a:noFill/>
          <a:ln>
            <a:solidFill>
              <a:schemeClr val="accent1"/>
            </a:solidFill>
          </a:ln>
        </p:spPr>
        <p:txBody>
          <a:bodyPr wrap="square" rtlCol="0">
            <a:spAutoFit/>
          </a:bodyPr>
          <a:lstStyle/>
          <a:p>
            <a:r>
              <a:rPr lang="en-US" dirty="0"/>
              <a:t>NOTE: Graphic should be same as previous to start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 name="Rounded Rectangle 6">
            <a:extLst>
              <a:ext uri="{FF2B5EF4-FFF2-40B4-BE49-F238E27FC236}">
                <a16:creationId xmlns:a16="http://schemas.microsoft.com/office/drawing/2014/main" id="{86FDB0C5-210B-AA40-ACDB-E579A8549960}"/>
              </a:ext>
            </a:extLst>
          </p:cNvPr>
          <p:cNvSpPr/>
          <p:nvPr/>
        </p:nvSpPr>
        <p:spPr>
          <a:xfrm>
            <a:off x="425303" y="2920801"/>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8" name="Rounded Rectangle 7">
            <a:extLst>
              <a:ext uri="{FF2B5EF4-FFF2-40B4-BE49-F238E27FC236}">
                <a16:creationId xmlns:a16="http://schemas.microsoft.com/office/drawing/2014/main" id="{2206662F-2F96-584E-A1FE-B911F60F68CA}"/>
              </a:ext>
            </a:extLst>
          </p:cNvPr>
          <p:cNvSpPr/>
          <p:nvPr/>
        </p:nvSpPr>
        <p:spPr>
          <a:xfrm>
            <a:off x="2196410" y="2920800"/>
            <a:ext cx="1669312" cy="39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LESSONS  V</a:t>
            </a:r>
          </a:p>
        </p:txBody>
      </p:sp>
      <p:sp>
        <p:nvSpPr>
          <p:cNvPr id="9" name="Rounded Rectangle 8">
            <a:extLst>
              <a:ext uri="{FF2B5EF4-FFF2-40B4-BE49-F238E27FC236}">
                <a16:creationId xmlns:a16="http://schemas.microsoft.com/office/drawing/2014/main" id="{35C0DB25-5659-5345-B54B-A46C5393E630}"/>
              </a:ext>
            </a:extLst>
          </p:cNvPr>
          <p:cNvSpPr/>
          <p:nvPr/>
        </p:nvSpPr>
        <p:spPr>
          <a:xfrm>
            <a:off x="10219462" y="2912332"/>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 </a:t>
            </a:r>
            <a:r>
              <a:rPr lang="en-US" dirty="0">
                <a:sym typeface="Wingdings" pitchFamily="2" charset="2"/>
              </a:rPr>
              <a:t></a:t>
            </a:r>
            <a:endParaRPr lang="en-US" dirty="0"/>
          </a:p>
        </p:txBody>
      </p:sp>
      <p:sp>
        <p:nvSpPr>
          <p:cNvPr id="10" name="Rounded Rectangle 9">
            <a:extLst>
              <a:ext uri="{FF2B5EF4-FFF2-40B4-BE49-F238E27FC236}">
                <a16:creationId xmlns:a16="http://schemas.microsoft.com/office/drawing/2014/main" id="{AADC528A-F31E-3040-837F-F74842B01119}"/>
              </a:ext>
            </a:extLst>
          </p:cNvPr>
          <p:cNvSpPr/>
          <p:nvPr/>
        </p:nvSpPr>
        <p:spPr>
          <a:xfrm>
            <a:off x="8448355" y="2912331"/>
            <a:ext cx="1669312" cy="391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itchFamily="2" charset="2"/>
              </a:rPr>
              <a:t> </a:t>
            </a:r>
            <a:r>
              <a:rPr lang="en-US" dirty="0"/>
              <a:t>BACKWARD</a:t>
            </a:r>
          </a:p>
        </p:txBody>
      </p:sp>
      <p:sp>
        <p:nvSpPr>
          <p:cNvPr id="11" name="Rectangle 10">
            <a:extLst>
              <a:ext uri="{FF2B5EF4-FFF2-40B4-BE49-F238E27FC236}">
                <a16:creationId xmlns:a16="http://schemas.microsoft.com/office/drawing/2014/main" id="{C7874B27-3F53-7549-B5C2-37AE926184ED}"/>
              </a:ext>
            </a:extLst>
          </p:cNvPr>
          <p:cNvSpPr/>
          <p:nvPr/>
        </p:nvSpPr>
        <p:spPr>
          <a:xfrm>
            <a:off x="2298205" y="878505"/>
            <a:ext cx="7921257" cy="646331"/>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r>
              <a:rPr lang="en-US" b="1" dirty="0"/>
              <a:t>POP-UP BOX - How to use this app:</a:t>
            </a:r>
          </a:p>
          <a:p>
            <a:r>
              <a:rPr lang="en-US" b="1" dirty="0">
                <a:solidFill>
                  <a:schemeClr val="accent6"/>
                </a:solidFill>
              </a:rPr>
              <a:t>Use the sliders </a:t>
            </a:r>
            <a:r>
              <a:rPr lang="en-US" dirty="0"/>
              <a:t>in the visualizer window…</a:t>
            </a:r>
          </a:p>
        </p:txBody>
      </p:sp>
    </p:spTree>
    <p:extLst>
      <p:ext uri="{BB962C8B-B14F-4D97-AF65-F5344CB8AC3E}">
        <p14:creationId xmlns:p14="http://schemas.microsoft.com/office/powerpoint/2010/main" val="2347462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11898</TotalTime>
  <Words>1943</Words>
  <Application>Microsoft Macintosh PowerPoint</Application>
  <PresentationFormat>Widescreen</PresentationFormat>
  <Paragraphs>271</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Narrow</vt:lpstr>
      <vt:lpstr>Calibri</vt:lpstr>
      <vt:lpstr>Calibri Light</vt:lpstr>
      <vt:lpstr>Wingdings</vt:lpstr>
      <vt:lpstr>Office Theme</vt:lpstr>
      <vt:lpstr>Welcome to the Understanding the Statistics of Sea Level Rise Course</vt:lpstr>
      <vt:lpstr>Characteristics of the Course Tool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 - Chapter 1</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Understanding the Statistics of Sea Level Rise Course</dc:title>
  <dc:subject/>
  <dc:creator>Todd Schenk</dc:creator>
  <cp:keywords/>
  <dc:description/>
  <cp:lastModifiedBy>Todd Schenk</cp:lastModifiedBy>
  <cp:revision>25</cp:revision>
  <dcterms:created xsi:type="dcterms:W3CDTF">2019-05-28T14:02:36Z</dcterms:created>
  <dcterms:modified xsi:type="dcterms:W3CDTF">2019-06-10T21:19:49Z</dcterms:modified>
  <cp:category/>
</cp:coreProperties>
</file>